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handoutMasterIdLst>
    <p:handoutMasterId r:id="rId30"/>
  </p:handoutMasterIdLst>
  <p:sldIdLst>
    <p:sldId id="267" r:id="rId2"/>
    <p:sldId id="258" r:id="rId3"/>
    <p:sldId id="264" r:id="rId4"/>
    <p:sldId id="269" r:id="rId5"/>
    <p:sldId id="270" r:id="rId6"/>
    <p:sldId id="271" r:id="rId7"/>
    <p:sldId id="272" r:id="rId8"/>
    <p:sldId id="273" r:id="rId9"/>
    <p:sldId id="274" r:id="rId10"/>
    <p:sldId id="275" r:id="rId11"/>
    <p:sldId id="276" r:id="rId12"/>
    <p:sldId id="278" r:id="rId13"/>
    <p:sldId id="277" r:id="rId14"/>
    <p:sldId id="279" r:id="rId15"/>
    <p:sldId id="280" r:id="rId16"/>
    <p:sldId id="281" r:id="rId17"/>
    <p:sldId id="282" r:id="rId18"/>
    <p:sldId id="283" r:id="rId19"/>
    <p:sldId id="284" r:id="rId20"/>
    <p:sldId id="285" r:id="rId21"/>
    <p:sldId id="286" r:id="rId22"/>
    <p:sldId id="287" r:id="rId23"/>
    <p:sldId id="288" r:id="rId24"/>
    <p:sldId id="289" r:id="rId25"/>
    <p:sldId id="290" r:id="rId26"/>
    <p:sldId id="291" r:id="rId27"/>
    <p:sldId id="292" r:id="rId28"/>
    <p:sldId id="293" r:id="rId29"/>
  </p:sldIdLst>
  <p:sldSz cx="9144000" cy="6858000" type="screen4x3"/>
  <p:notesSz cx="6858000" cy="9144000"/>
  <p:embeddedFontLst>
    <p:embeddedFont>
      <p:font typeface="Calibri" panose="020F0502020204030204" pitchFamily="34" charset="0"/>
      <p:regular r:id="rId31"/>
      <p:bold r:id="rId32"/>
      <p:italic r:id="rId33"/>
      <p:boldItalic r:id="rId34"/>
    </p:embeddedFont>
    <p:embeddedFont>
      <p:font typeface="Sassoon Infant Rg" panose="02000503030000020003" charset="0"/>
      <p:regular r:id="rId35"/>
      <p:bold r:id="rId36"/>
    </p:embeddedFont>
    <p:embeddedFont>
      <p:font typeface="Sassoon Infant Md" panose="02000603050000020003" pitchFamily="50" charset="0"/>
      <p:regular r:id="rId37"/>
    </p:embeddedFont>
    <p:embeddedFont>
      <p:font typeface="BPreplay" panose="02000503000000020004" pitchFamily="50" charset="0"/>
      <p:regular r:id="rId38"/>
      <p:bold r:id="rId39"/>
      <p:italic r:id="rId40"/>
      <p:boldItalic r:id="rId41"/>
    </p:embeddedFont>
  </p:embeddedFontLst>
  <p:defaultTextStyle>
    <a:defPPr>
      <a:defRPr lang="en-US"/>
    </a:defPPr>
    <a:lvl1pPr algn="l" rtl="0" eaLnBrk="0" fontAlgn="base" hangingPunct="0">
      <a:spcBef>
        <a:spcPct val="0"/>
      </a:spcBef>
      <a:spcAft>
        <a:spcPct val="0"/>
      </a:spcAft>
      <a:defRPr kern="1200">
        <a:solidFill>
          <a:schemeClr val="tx1"/>
        </a:solidFill>
        <a:latin typeface="Sassoon Infant Rg" panose="02000503030000020003" charset="0"/>
        <a:ea typeface="+mn-ea"/>
        <a:cs typeface="+mn-cs"/>
      </a:defRPr>
    </a:lvl1pPr>
    <a:lvl2pPr marL="457200" algn="l" rtl="0" eaLnBrk="0" fontAlgn="base" hangingPunct="0">
      <a:spcBef>
        <a:spcPct val="0"/>
      </a:spcBef>
      <a:spcAft>
        <a:spcPct val="0"/>
      </a:spcAft>
      <a:defRPr kern="1200">
        <a:solidFill>
          <a:schemeClr val="tx1"/>
        </a:solidFill>
        <a:latin typeface="Sassoon Infant Rg" panose="02000503030000020003" charset="0"/>
        <a:ea typeface="+mn-ea"/>
        <a:cs typeface="+mn-cs"/>
      </a:defRPr>
    </a:lvl2pPr>
    <a:lvl3pPr marL="914400" algn="l" rtl="0" eaLnBrk="0" fontAlgn="base" hangingPunct="0">
      <a:spcBef>
        <a:spcPct val="0"/>
      </a:spcBef>
      <a:spcAft>
        <a:spcPct val="0"/>
      </a:spcAft>
      <a:defRPr kern="1200">
        <a:solidFill>
          <a:schemeClr val="tx1"/>
        </a:solidFill>
        <a:latin typeface="Sassoon Infant Rg" panose="02000503030000020003" charset="0"/>
        <a:ea typeface="+mn-ea"/>
        <a:cs typeface="+mn-cs"/>
      </a:defRPr>
    </a:lvl3pPr>
    <a:lvl4pPr marL="1371600" algn="l" rtl="0" eaLnBrk="0" fontAlgn="base" hangingPunct="0">
      <a:spcBef>
        <a:spcPct val="0"/>
      </a:spcBef>
      <a:spcAft>
        <a:spcPct val="0"/>
      </a:spcAft>
      <a:defRPr kern="1200">
        <a:solidFill>
          <a:schemeClr val="tx1"/>
        </a:solidFill>
        <a:latin typeface="Sassoon Infant Rg" panose="02000503030000020003" charset="0"/>
        <a:ea typeface="+mn-ea"/>
        <a:cs typeface="+mn-cs"/>
      </a:defRPr>
    </a:lvl4pPr>
    <a:lvl5pPr marL="1828800" algn="l" rtl="0" eaLnBrk="0" fontAlgn="base" hangingPunct="0">
      <a:spcBef>
        <a:spcPct val="0"/>
      </a:spcBef>
      <a:spcAft>
        <a:spcPct val="0"/>
      </a:spcAft>
      <a:defRPr kern="1200">
        <a:solidFill>
          <a:schemeClr val="tx1"/>
        </a:solidFill>
        <a:latin typeface="Sassoon Infant Rg" panose="02000503030000020003" charset="0"/>
        <a:ea typeface="+mn-ea"/>
        <a:cs typeface="+mn-cs"/>
      </a:defRPr>
    </a:lvl5pPr>
    <a:lvl6pPr marL="2286000" algn="l" defTabSz="914400" rtl="0" eaLnBrk="1" latinLnBrk="0" hangingPunct="1">
      <a:defRPr kern="1200">
        <a:solidFill>
          <a:schemeClr val="tx1"/>
        </a:solidFill>
        <a:latin typeface="Sassoon Infant Rg" panose="02000503030000020003" charset="0"/>
        <a:ea typeface="+mn-ea"/>
        <a:cs typeface="+mn-cs"/>
      </a:defRPr>
    </a:lvl6pPr>
    <a:lvl7pPr marL="2743200" algn="l" defTabSz="914400" rtl="0" eaLnBrk="1" latinLnBrk="0" hangingPunct="1">
      <a:defRPr kern="1200">
        <a:solidFill>
          <a:schemeClr val="tx1"/>
        </a:solidFill>
        <a:latin typeface="Sassoon Infant Rg" panose="02000503030000020003" charset="0"/>
        <a:ea typeface="+mn-ea"/>
        <a:cs typeface="+mn-cs"/>
      </a:defRPr>
    </a:lvl7pPr>
    <a:lvl8pPr marL="3200400" algn="l" defTabSz="914400" rtl="0" eaLnBrk="1" latinLnBrk="0" hangingPunct="1">
      <a:defRPr kern="1200">
        <a:solidFill>
          <a:schemeClr val="tx1"/>
        </a:solidFill>
        <a:latin typeface="Sassoon Infant Rg" panose="02000503030000020003" charset="0"/>
        <a:ea typeface="+mn-ea"/>
        <a:cs typeface="+mn-cs"/>
      </a:defRPr>
    </a:lvl8pPr>
    <a:lvl9pPr marL="3657600" algn="l" defTabSz="914400" rtl="0" eaLnBrk="1" latinLnBrk="0" hangingPunct="1">
      <a:defRPr kern="1200">
        <a:solidFill>
          <a:schemeClr val="tx1"/>
        </a:solidFill>
        <a:latin typeface="Sassoon Infant Rg" panose="02000503030000020003"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17">
          <p15:clr>
            <a:srgbClr val="A4A3A4"/>
          </p15:clr>
        </p15:guide>
        <p15:guide id="4" orient="horz" pos="3997">
          <p15:clr>
            <a:srgbClr val="A4A3A4"/>
          </p15:clr>
        </p15:guide>
        <p15:guide id="5" pos="5443">
          <p15:clr>
            <a:srgbClr val="A4A3A4"/>
          </p15:clr>
        </p15:guide>
        <p15:guide id="6" orient="horz" pos="323">
          <p15:clr>
            <a:srgbClr val="A4A3A4"/>
          </p15:clr>
        </p15:guide>
        <p15:guide id="7" pos="476">
          <p15:clr>
            <a:srgbClr val="A4A3A4"/>
          </p15:clr>
        </p15:guide>
        <p15:guide id="8" orient="horz" pos="459">
          <p15:clr>
            <a:srgbClr val="A4A3A4"/>
          </p15:clr>
        </p15:guide>
        <p15:guide id="9" orient="horz" pos="3838">
          <p15:clr>
            <a:srgbClr val="A4A3A4"/>
          </p15:clr>
        </p15:guide>
        <p15:guide id="10" pos="52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ECA6"/>
    <a:srgbClr val="FDF7BB"/>
    <a:srgbClr val="FEFBDA"/>
    <a:srgbClr val="E6E8E7"/>
    <a:srgbClr val="AEC0CF"/>
    <a:srgbClr val="B8E7F3"/>
    <a:srgbClr val="B7E1FC"/>
    <a:srgbClr val="D7A9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26" d="100"/>
          <a:sy n="126" d="100"/>
        </p:scale>
        <p:origin x="1176" y="114"/>
      </p:cViewPr>
      <p:guideLst>
        <p:guide orient="horz" pos="2160"/>
        <p:guide pos="2880"/>
        <p:guide pos="317"/>
        <p:guide orient="horz" pos="3997"/>
        <p:guide pos="5443"/>
        <p:guide orient="horz" pos="323"/>
        <p:guide pos="476"/>
        <p:guide orient="horz" pos="459"/>
        <p:guide orient="horz" pos="3838"/>
        <p:guide pos="5284"/>
      </p:guideLst>
    </p:cSldViewPr>
  </p:slideViewPr>
  <p:notesTextViewPr>
    <p:cViewPr>
      <p:scale>
        <a:sx n="3" d="2"/>
        <a:sy n="3" d="2"/>
      </p:scale>
      <p:origin x="0" y="0"/>
    </p:cViewPr>
  </p:notesTextViewPr>
  <p:notesViewPr>
    <p:cSldViewPr snapToGrid="0">
      <p:cViewPr varScale="1">
        <p:scale>
          <a:sx n="86" d="100"/>
          <a:sy n="86" d="100"/>
        </p:scale>
        <p:origin x="292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1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25533F87-BB73-43C7-8530-5A9F6A92A57D}" type="datetimeFigureOut">
              <a:rPr lang="en-GB"/>
              <a:pPr>
                <a:defRPr/>
              </a:pPr>
              <a:t>11/06/2020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7CDB073D-9EE3-4469-A4FB-EEFE63D3C516}"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5" name="Picture 1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6775" y="6700838"/>
            <a:ext cx="585788"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66725" y="1122363"/>
            <a:ext cx="8201025" cy="2387600"/>
          </a:xfrm>
        </p:spPr>
        <p:txBody>
          <a:bodyPr>
            <a:normAutofit/>
          </a:bodyPr>
          <a:lstStyle>
            <a:lvl1pPr algn="ctr">
              <a:defRPr sz="4000">
                <a:latin typeface="Sassoon Infant Md" panose="02000603050000020003" pitchFamily="50"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a:latin typeface="Sassoon Infant Rg" panose="02000503030000020003" pitchFamily="50" charset="0"/>
                <a:ea typeface="Sassoon Infant Rg"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1831710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5"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6775" y="6700838"/>
            <a:ext cx="585788"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198" y="485773"/>
            <a:ext cx="8220075" cy="1595581"/>
          </a:xfrm>
        </p:spPr>
        <p:txBody>
          <a:bodyPr>
            <a:normAutofit/>
          </a:bodyPr>
          <a:lstStyle>
            <a:lvl1pPr>
              <a:defRPr sz="4000" b="1">
                <a:latin typeface="Sassoon Infant Md" panose="02000603050000020003" pitchFamily="50"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197" y="2153354"/>
            <a:ext cx="8220075" cy="4242683"/>
          </a:xfrm>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21390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pic>
        <p:nvPicPr>
          <p:cNvPr id="4"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53438" y="6700838"/>
            <a:ext cx="584200"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6249" y="549275"/>
            <a:ext cx="8181975" cy="1325563"/>
          </a:xfrm>
          <a:noFill/>
          <a:ln>
            <a:noFill/>
          </a:ln>
        </p:spPr>
        <p:txBody>
          <a:bodyPr>
            <a:normAutofit/>
          </a:bodyPr>
          <a:lstStyle>
            <a:lvl1pPr>
              <a:defRPr sz="4000" b="1">
                <a:latin typeface="Sassoon Infant Md" panose="02000603050000020003" pitchFamily="50"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81012" y="2014537"/>
            <a:ext cx="8181975" cy="4351338"/>
          </a:xfrm>
          <a:noFill/>
          <a:ln>
            <a:noFill/>
          </a:ln>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04952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BPreplay" panose="02000503000000020004" pitchFamily="50" charset="0"/>
              </a:defRPr>
            </a:lvl1pPr>
          </a:lstStyle>
          <a:p>
            <a:r>
              <a:rPr lang="en-US" dirty="0" smtClean="0"/>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BPreplay" panose="0200050300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3792188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7053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53438" y="6700838"/>
            <a:ext cx="584200"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7221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1" r:id="rId4"/>
    <p:sldLayoutId id="2147483692" r:id="rId5"/>
    <p:sldLayoutId id="2147483696" r:id="rId6"/>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4000" kern="1200">
          <a:solidFill>
            <a:srgbClr val="1C1C1C"/>
          </a:solidFill>
          <a:latin typeface="Sassoon Infant Md" panose="02000603050000020003" pitchFamily="50" charset="0"/>
          <a:ea typeface="+mj-ea"/>
          <a:cs typeface="+mj-cs"/>
        </a:defRPr>
      </a:lvl1pPr>
      <a:lvl2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2pPr>
      <a:lvl3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3pPr>
      <a:lvl4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4pPr>
      <a:lvl5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5pPr>
      <a:lvl6pPr marL="457200" algn="l" rtl="0" fontAlgn="base">
        <a:lnSpc>
          <a:spcPct val="90000"/>
        </a:lnSpc>
        <a:spcBef>
          <a:spcPct val="0"/>
        </a:spcBef>
        <a:spcAft>
          <a:spcPct val="0"/>
        </a:spcAft>
        <a:defRPr sz="4000">
          <a:solidFill>
            <a:srgbClr val="1C1C1C"/>
          </a:solidFill>
          <a:latin typeface="Sassoon Infant Md" panose="02000603050000020003" pitchFamily="50" charset="0"/>
        </a:defRPr>
      </a:lvl6pPr>
      <a:lvl7pPr marL="914400" algn="l" rtl="0" fontAlgn="base">
        <a:lnSpc>
          <a:spcPct val="90000"/>
        </a:lnSpc>
        <a:spcBef>
          <a:spcPct val="0"/>
        </a:spcBef>
        <a:spcAft>
          <a:spcPct val="0"/>
        </a:spcAft>
        <a:defRPr sz="4000">
          <a:solidFill>
            <a:srgbClr val="1C1C1C"/>
          </a:solidFill>
          <a:latin typeface="Sassoon Infant Md" panose="02000603050000020003" pitchFamily="50" charset="0"/>
        </a:defRPr>
      </a:lvl7pPr>
      <a:lvl8pPr marL="1371600" algn="l" rtl="0" fontAlgn="base">
        <a:lnSpc>
          <a:spcPct val="90000"/>
        </a:lnSpc>
        <a:spcBef>
          <a:spcPct val="0"/>
        </a:spcBef>
        <a:spcAft>
          <a:spcPct val="0"/>
        </a:spcAft>
        <a:defRPr sz="4000">
          <a:solidFill>
            <a:srgbClr val="1C1C1C"/>
          </a:solidFill>
          <a:latin typeface="Sassoon Infant Md" panose="02000603050000020003" pitchFamily="50" charset="0"/>
        </a:defRPr>
      </a:lvl8pPr>
      <a:lvl9pPr marL="1828800" algn="l" rtl="0" fontAlgn="base">
        <a:lnSpc>
          <a:spcPct val="90000"/>
        </a:lnSpc>
        <a:spcBef>
          <a:spcPct val="0"/>
        </a:spcBef>
        <a:spcAft>
          <a:spcPct val="0"/>
        </a:spcAft>
        <a:defRPr sz="4000">
          <a:solidFill>
            <a:srgbClr val="1C1C1C"/>
          </a:solidFill>
          <a:latin typeface="Sassoon Infant Md" panose="02000603050000020003" pitchFamily="50"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jpeg"/></Relationships>
</file>

<file path=ppt/slides/_rels/slide2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2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25.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jp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6.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9144000" cy="68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Box 6"/>
          <p:cNvSpPr txBox="1">
            <a:spLocks noChangeArrowheads="1"/>
          </p:cNvSpPr>
          <p:nvPr/>
        </p:nvSpPr>
        <p:spPr bwMode="auto">
          <a:xfrm>
            <a:off x="2071688" y="6383338"/>
            <a:ext cx="4992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algn="ctr" eaLnBrk="1" hangingPunct="1">
              <a:lnSpc>
                <a:spcPct val="100000"/>
              </a:lnSpc>
              <a:spcBef>
                <a:spcPct val="0"/>
              </a:spcBef>
              <a:buFontTx/>
              <a:buNone/>
            </a:pPr>
            <a:r>
              <a:rPr lang="en-GB" altLang="en-US">
                <a:solidFill>
                  <a:schemeClr val="bg1"/>
                </a:solidFill>
                <a:latin typeface="BPreplay" pitchFamily="50" charset="0"/>
              </a:rPr>
              <a:t>Year One</a:t>
            </a:r>
          </a:p>
        </p:txBody>
      </p:sp>
      <p:sp>
        <p:nvSpPr>
          <p:cNvPr id="4" name="Rectangle 3"/>
          <p:cNvSpPr/>
          <p:nvPr/>
        </p:nvSpPr>
        <p:spPr>
          <a:xfrm>
            <a:off x="0" y="6251575"/>
            <a:ext cx="9144000" cy="6111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cxnSp>
        <p:nvCxnSpPr>
          <p:cNvPr id="6" name="Straight Connector 5"/>
          <p:cNvCxnSpPr/>
          <p:nvPr/>
        </p:nvCxnSpPr>
        <p:spPr>
          <a:xfrm>
            <a:off x="0" y="6251575"/>
            <a:ext cx="92614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174" name="TextBox 10"/>
          <p:cNvSpPr txBox="1">
            <a:spLocks noChangeArrowheads="1"/>
          </p:cNvSpPr>
          <p:nvPr/>
        </p:nvSpPr>
        <p:spPr bwMode="auto">
          <a:xfrm>
            <a:off x="2336800" y="6465888"/>
            <a:ext cx="4470400"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sz="800" b="1">
                <a:solidFill>
                  <a:schemeClr val="bg1"/>
                </a:solidFill>
                <a:latin typeface="BPreplay" pitchFamily="50" charset="0"/>
              </a:rPr>
              <a:t>Science</a:t>
            </a:r>
            <a:r>
              <a:rPr lang="en-GB" altLang="en-US" sz="800">
                <a:solidFill>
                  <a:schemeClr val="bg1"/>
                </a:solidFill>
                <a:latin typeface="BPreplay" pitchFamily="50" charset="0"/>
              </a:rPr>
              <a:t> | Year 2 | Living Things and Their Habitats | Local Habitats | Lesson 2</a:t>
            </a:r>
          </a:p>
        </p:txBody>
      </p:sp>
      <p:sp>
        <p:nvSpPr>
          <p:cNvPr id="7175" name="Text Placeholder 16"/>
          <p:cNvSpPr>
            <a:spLocks noGrp="1"/>
          </p:cNvSpPr>
          <p:nvPr>
            <p:ph type="body" sz="quarter" idx="10"/>
          </p:nvPr>
        </p:nvSpPr>
        <p:spPr>
          <a:xfrm>
            <a:off x="1655763" y="3200400"/>
            <a:ext cx="5832475" cy="542925"/>
          </a:xfrm>
        </p:spPr>
        <p:txBody>
          <a:bodyPr/>
          <a:lstStyle/>
          <a:p>
            <a:pPr eaLnBrk="1" hangingPunct="1"/>
            <a:r>
              <a:rPr lang="en-GB" altLang="en-US" smtClean="0">
                <a:ea typeface="Sassoon Infant Rg" panose="02000503030000020003" charset="0"/>
                <a:cs typeface="Sassoon Infant Rg" panose="02000503030000020003" charset="0"/>
              </a:rPr>
              <a:t>Living Things and Their Habitats</a:t>
            </a:r>
          </a:p>
        </p:txBody>
      </p:sp>
      <p:sp>
        <p:nvSpPr>
          <p:cNvPr id="7176" name="Title 17"/>
          <p:cNvSpPr>
            <a:spLocks noGrp="1"/>
          </p:cNvSpPr>
          <p:nvPr>
            <p:ph type="title"/>
          </p:nvPr>
        </p:nvSpPr>
        <p:spPr>
          <a:xfrm>
            <a:off x="539750" y="2359025"/>
            <a:ext cx="8064500" cy="655638"/>
          </a:xfrm>
        </p:spPr>
        <p:txBody>
          <a:bodyPr/>
          <a:lstStyle/>
          <a:p>
            <a:pPr eaLnBrk="1" hangingPunct="1"/>
            <a:r>
              <a:rPr lang="en-GB" altLang="en-US" smtClean="0"/>
              <a:t>Science</a:t>
            </a:r>
          </a:p>
        </p:txBody>
      </p:sp>
      <p:pic>
        <p:nvPicPr>
          <p:cNvPr id="7177"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5550" y="982663"/>
            <a:ext cx="1612900"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8239" t="8099" r="8149" b="8752"/>
          <a:stretch/>
        </p:blipFill>
        <p:spPr>
          <a:xfrm>
            <a:off x="753532" y="719667"/>
            <a:ext cx="7645401" cy="5376334"/>
          </a:xfrm>
          <a:prstGeom prst="roundRect">
            <a:avLst>
              <a:gd name="adj" fmla="val 4856"/>
            </a:avLst>
          </a:prstGeom>
        </p:spPr>
      </p:pic>
      <p:grpSp>
        <p:nvGrpSpPr>
          <p:cNvPr id="18435" name="Group 2"/>
          <p:cNvGrpSpPr>
            <a:grpSpLocks/>
          </p:cNvGrpSpPr>
          <p:nvPr/>
        </p:nvGrpSpPr>
        <p:grpSpPr bwMode="auto">
          <a:xfrm>
            <a:off x="855663" y="1808163"/>
            <a:ext cx="7450137" cy="4084637"/>
            <a:chOff x="880533" y="1807400"/>
            <a:chExt cx="7450666" cy="4085400"/>
          </a:xfrm>
        </p:grpSpPr>
        <p:sp>
          <p:nvSpPr>
            <p:cNvPr id="9" name="Rounded Rectangle 8"/>
            <p:cNvSpPr/>
            <p:nvPr/>
          </p:nvSpPr>
          <p:spPr>
            <a:xfrm>
              <a:off x="880533" y="1807400"/>
              <a:ext cx="3691199" cy="4085400"/>
            </a:xfrm>
            <a:prstGeom prst="roundRect">
              <a:avLst>
                <a:gd name="adj" fmla="val 4740"/>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Rounded Rectangle 6"/>
            <p:cNvSpPr/>
            <p:nvPr/>
          </p:nvSpPr>
          <p:spPr>
            <a:xfrm>
              <a:off x="4640000" y="1807400"/>
              <a:ext cx="3691199" cy="4085400"/>
            </a:xfrm>
            <a:prstGeom prst="roundRect">
              <a:avLst>
                <a:gd name="adj" fmla="val 4740"/>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6" name="Title 5"/>
          <p:cNvSpPr>
            <a:spLocks noGrp="1"/>
          </p:cNvSpPr>
          <p:nvPr>
            <p:ph type="title"/>
          </p:nvPr>
        </p:nvSpPr>
        <p:spPr>
          <a:prstGeom prst="roundRect">
            <a:avLst>
              <a:gd name="adj" fmla="val 9641"/>
            </a:avLst>
          </a:prstGeom>
          <a:ln w="25400"/>
          <a:effectLst>
            <a:outerShdw blurRad="50800" dist="38100" dir="2700000" algn="tl" rotWithShape="0">
              <a:prstClr val="black">
                <a:alpha val="40000"/>
              </a:prstClr>
            </a:outerShdw>
          </a:effectLst>
          <a:extLst/>
        </p:spPr>
        <p:txBody>
          <a:bodyPr rtlCol="0"/>
          <a:lstStyle/>
          <a:p>
            <a:pPr eaLnBrk="1" fontAlgn="auto" hangingPunct="1">
              <a:spcAft>
                <a:spcPts val="0"/>
              </a:spcAft>
              <a:defRPr/>
            </a:pPr>
            <a:r>
              <a:rPr lang="en-GB" sz="4500" dirty="0" smtClean="0">
                <a:ln w="12700" cap="rnd">
                  <a:solidFill>
                    <a:srgbClr val="4D5052"/>
                  </a:solidFill>
                </a:ln>
                <a:solidFill>
                  <a:schemeClr val="bg1"/>
                </a:solidFill>
                <a:effectLst>
                  <a:glow rad="177800">
                    <a:schemeClr val="bg1">
                      <a:alpha val="40000"/>
                    </a:schemeClr>
                  </a:glow>
                  <a:outerShdw blurRad="50800" dir="5400000" sx="13000" sy="13000" algn="ctr" rotWithShape="0">
                    <a:srgbClr val="000000">
                      <a:alpha val="43137"/>
                    </a:srgbClr>
                  </a:outerShdw>
                </a:effectLst>
              </a:rPr>
              <a:t>Urban Habitats</a:t>
            </a:r>
            <a:endParaRPr lang="en-GB" sz="4500" dirty="0">
              <a:ln w="12700" cap="rnd">
                <a:solidFill>
                  <a:srgbClr val="4D5052"/>
                </a:solidFill>
              </a:ln>
              <a:solidFill>
                <a:schemeClr val="bg1"/>
              </a:solidFill>
              <a:effectLst>
                <a:glow rad="177800">
                  <a:schemeClr val="bg1">
                    <a:alpha val="40000"/>
                  </a:schemeClr>
                </a:glow>
                <a:outerShdw blurRad="50800" dir="5400000" sx="13000" sy="13000" algn="ctr" rotWithShape="0">
                  <a:srgbClr val="000000">
                    <a:alpha val="43137"/>
                  </a:srgbClr>
                </a:outerShdw>
              </a:effectLst>
            </a:endParaRPr>
          </a:p>
        </p:txBody>
      </p:sp>
      <p:sp>
        <p:nvSpPr>
          <p:cNvPr id="18437" name="Rectangle 4"/>
          <p:cNvSpPr>
            <a:spLocks noChangeArrowheads="1"/>
          </p:cNvSpPr>
          <p:nvPr/>
        </p:nvSpPr>
        <p:spPr bwMode="auto">
          <a:xfrm>
            <a:off x="881063" y="1803400"/>
            <a:ext cx="3690937"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a:solidFill>
                  <a:schemeClr val="tx1"/>
                </a:solidFill>
              </a:rPr>
              <a:t>Flowering plants such as nettles, daisies, dandelions and buttercups grow in parks, gardens and hedges. They even grow in abandoned buildings and through cracks in concrete. Many insects, slugs and snails live among the plants. </a:t>
            </a:r>
          </a:p>
        </p:txBody>
      </p:sp>
      <p:sp>
        <p:nvSpPr>
          <p:cNvPr id="18438" name="Rectangle 7"/>
          <p:cNvSpPr>
            <a:spLocks noChangeArrowheads="1"/>
          </p:cNvSpPr>
          <p:nvPr/>
        </p:nvSpPr>
        <p:spPr bwMode="auto">
          <a:xfrm>
            <a:off x="4638675" y="1803400"/>
            <a:ext cx="3690938"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a:solidFill>
                  <a:schemeClr val="tx1"/>
                </a:solidFill>
              </a:rPr>
              <a:t>Some animals, such as squirrels and garden birds, get their food from the trees and hedges that grow in cities. Other animals like foxes, pigeons and rats are able to live in cities because they get most of their food from the waste that people leave behind. </a:t>
            </a:r>
          </a:p>
        </p:txBody>
      </p:sp>
      <p:pic>
        <p:nvPicPr>
          <p:cNvPr id="1843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1438" y="3960813"/>
            <a:ext cx="1335087"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38875" y="3898900"/>
            <a:ext cx="1798638"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56175" y="4579938"/>
            <a:ext cx="158115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78100" y="3895725"/>
            <a:ext cx="1495425"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755650" y="728663"/>
            <a:ext cx="7632700" cy="5364162"/>
          </a:xfrm>
          <a:prstGeom prst="roundRect">
            <a:avLst>
              <a:gd name="adj" fmla="val 4740"/>
            </a:avLst>
          </a:prstGeom>
          <a:solidFill>
            <a:srgbClr val="B7E1FC">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9459"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57738" y="1076325"/>
            <a:ext cx="3275012"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15"/>
          <p:cNvPicPr>
            <a:picLocks noChangeAspect="1"/>
          </p:cNvPicPr>
          <p:nvPr/>
        </p:nvPicPr>
        <p:blipFill>
          <a:blip r:embed="rId3">
            <a:extLst>
              <a:ext uri="{28A0092B-C50C-407E-A947-70E740481C1C}">
                <a14:useLocalDpi xmlns:a14="http://schemas.microsoft.com/office/drawing/2010/main" val="0"/>
              </a:ext>
            </a:extLst>
          </a:blip>
          <a:srcRect t="15271" b="8725"/>
          <a:stretch>
            <a:fillRect/>
          </a:stretch>
        </p:blipFill>
        <p:spPr bwMode="auto">
          <a:xfrm>
            <a:off x="1116013" y="1076325"/>
            <a:ext cx="3294062"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6"/>
          <p:cNvPicPr>
            <a:picLocks noChangeAspect="1"/>
          </p:cNvPicPr>
          <p:nvPr/>
        </p:nvPicPr>
        <p:blipFill>
          <a:blip r:embed="rId4">
            <a:extLst>
              <a:ext uri="{28A0092B-C50C-407E-A947-70E740481C1C}">
                <a14:useLocalDpi xmlns:a14="http://schemas.microsoft.com/office/drawing/2010/main" val="0"/>
              </a:ext>
            </a:extLst>
          </a:blip>
          <a:srcRect b="11630"/>
          <a:stretch>
            <a:fillRect/>
          </a:stretch>
        </p:blipFill>
        <p:spPr bwMode="auto">
          <a:xfrm>
            <a:off x="1116013" y="3584575"/>
            <a:ext cx="3294062"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8"/>
          <p:cNvPicPr>
            <a:picLocks noChangeAspect="1"/>
          </p:cNvPicPr>
          <p:nvPr/>
        </p:nvPicPr>
        <p:blipFill>
          <a:blip r:embed="rId5">
            <a:extLst>
              <a:ext uri="{28A0092B-C50C-407E-A947-70E740481C1C}">
                <a14:useLocalDpi xmlns:a14="http://schemas.microsoft.com/office/drawing/2010/main" val="0"/>
              </a:ext>
            </a:extLst>
          </a:blip>
          <a:srcRect b="11617"/>
          <a:stretch>
            <a:fillRect/>
          </a:stretch>
        </p:blipFill>
        <p:spPr bwMode="auto">
          <a:xfrm>
            <a:off x="4757738" y="3584575"/>
            <a:ext cx="3275012"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extBox 7"/>
          <p:cNvSpPr txBox="1">
            <a:spLocks noChangeArrowheads="1"/>
          </p:cNvSpPr>
          <p:nvPr/>
        </p:nvSpPr>
        <p:spPr bwMode="auto">
          <a:xfrm>
            <a:off x="755650" y="6124575"/>
            <a:ext cx="76406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algn="ctr" eaLnBrk="1" hangingPunct="1">
              <a:lnSpc>
                <a:spcPct val="100000"/>
              </a:lnSpc>
              <a:spcBef>
                <a:spcPct val="0"/>
              </a:spcBef>
              <a:buFontTx/>
              <a:buNone/>
            </a:pPr>
            <a:r>
              <a:rPr lang="en-GB" altLang="en-US" sz="500">
                <a:solidFill>
                  <a:schemeClr val="tx1"/>
                </a:solidFill>
                <a:latin typeface="BPreplay" pitchFamily="50" charset="0"/>
              </a:rPr>
              <a:t>Photos courtesy of Randl Hausken, flowzim, oatsy40 and Johan Neven (@flickr.com) - granted under creative commons licence - attribution</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637" y="719667"/>
            <a:ext cx="7603190" cy="5376334"/>
          </a:xfrm>
          <a:prstGeom prst="roundRect">
            <a:avLst>
              <a:gd name="adj" fmla="val 4856"/>
            </a:avLst>
          </a:prstGeom>
        </p:spPr>
      </p:pic>
      <p:sp>
        <p:nvSpPr>
          <p:cNvPr id="9" name="Rounded Rectangle 8"/>
          <p:cNvSpPr/>
          <p:nvPr/>
        </p:nvSpPr>
        <p:spPr>
          <a:xfrm>
            <a:off x="846138" y="1808163"/>
            <a:ext cx="3692525" cy="4084637"/>
          </a:xfrm>
          <a:prstGeom prst="roundRect">
            <a:avLst>
              <a:gd name="adj" fmla="val 4740"/>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Rounded Rectangle 6"/>
          <p:cNvSpPr/>
          <p:nvPr/>
        </p:nvSpPr>
        <p:spPr>
          <a:xfrm>
            <a:off x="4605338" y="1808163"/>
            <a:ext cx="3692525" cy="4084637"/>
          </a:xfrm>
          <a:prstGeom prst="roundRect">
            <a:avLst>
              <a:gd name="adj" fmla="val 4740"/>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 name="Title 5"/>
          <p:cNvSpPr>
            <a:spLocks noGrp="1"/>
          </p:cNvSpPr>
          <p:nvPr>
            <p:ph type="title"/>
          </p:nvPr>
        </p:nvSpPr>
        <p:spPr>
          <a:prstGeom prst="roundRect">
            <a:avLst>
              <a:gd name="adj" fmla="val 9641"/>
            </a:avLst>
          </a:prstGeom>
          <a:ln w="25400"/>
          <a:effectLst>
            <a:outerShdw blurRad="50800" dist="38100" dir="2700000" algn="tl" rotWithShape="0">
              <a:prstClr val="black">
                <a:alpha val="40000"/>
              </a:prstClr>
            </a:outerShdw>
          </a:effectLst>
          <a:extLst/>
        </p:spPr>
        <p:txBody>
          <a:bodyPr rtlCol="0"/>
          <a:lstStyle/>
          <a:p>
            <a:pPr eaLnBrk="1" fontAlgn="auto" hangingPunct="1">
              <a:spcAft>
                <a:spcPts val="0"/>
              </a:spcAft>
              <a:defRPr/>
            </a:pPr>
            <a:r>
              <a:rPr lang="en-GB" sz="4500" dirty="0" smtClean="0">
                <a:ln w="12700" cap="rnd">
                  <a:solidFill>
                    <a:srgbClr val="4D5052"/>
                  </a:solidFill>
                </a:ln>
                <a:solidFill>
                  <a:schemeClr val="bg1"/>
                </a:solidFill>
                <a:effectLst>
                  <a:glow rad="177800">
                    <a:schemeClr val="bg1">
                      <a:alpha val="40000"/>
                    </a:schemeClr>
                  </a:glow>
                  <a:outerShdw blurRad="50800" dir="5400000" sx="13000" sy="13000" algn="ctr" rotWithShape="0">
                    <a:srgbClr val="000000">
                      <a:alpha val="43137"/>
                    </a:srgbClr>
                  </a:outerShdw>
                </a:effectLst>
              </a:rPr>
              <a:t>Woodland Habitats</a:t>
            </a:r>
            <a:endParaRPr lang="en-GB" sz="4500" dirty="0">
              <a:ln w="12700" cap="rnd">
                <a:solidFill>
                  <a:srgbClr val="4D5052"/>
                </a:solidFill>
              </a:ln>
              <a:solidFill>
                <a:schemeClr val="bg1"/>
              </a:solidFill>
              <a:effectLst>
                <a:glow rad="177800">
                  <a:schemeClr val="bg1">
                    <a:alpha val="40000"/>
                  </a:schemeClr>
                </a:glow>
                <a:outerShdw blurRad="50800" dir="5400000" sx="13000" sy="13000" algn="ctr" rotWithShape="0">
                  <a:srgbClr val="000000">
                    <a:alpha val="43137"/>
                  </a:srgbClr>
                </a:outerShdw>
              </a:effectLst>
            </a:endParaRPr>
          </a:p>
        </p:txBody>
      </p:sp>
      <p:sp>
        <p:nvSpPr>
          <p:cNvPr id="20486" name="Rectangle 4"/>
          <p:cNvSpPr>
            <a:spLocks noChangeArrowheads="1"/>
          </p:cNvSpPr>
          <p:nvPr/>
        </p:nvSpPr>
        <p:spPr bwMode="auto">
          <a:xfrm>
            <a:off x="881063" y="1803400"/>
            <a:ext cx="3690937"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a:solidFill>
                  <a:schemeClr val="tx1"/>
                </a:solidFill>
              </a:rPr>
              <a:t>In a woodland habitat there are lots of trees that grow close together. Common trees that grow here include English oak, ash, beech, hawthorn and birch. </a:t>
            </a:r>
          </a:p>
        </p:txBody>
      </p:sp>
      <p:sp>
        <p:nvSpPr>
          <p:cNvPr id="20487" name="Rectangle 7"/>
          <p:cNvSpPr>
            <a:spLocks noChangeArrowheads="1"/>
          </p:cNvSpPr>
          <p:nvPr/>
        </p:nvSpPr>
        <p:spPr bwMode="auto">
          <a:xfrm>
            <a:off x="4638675" y="1803400"/>
            <a:ext cx="3690938"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a:solidFill>
                  <a:schemeClr val="tx1"/>
                </a:solidFill>
              </a:rPr>
              <a:t>Most British woodlands are deciduous, which means the leaves fall off the trees in winter. The fallen leaves provide food and shelter for many creatures and rot into the soil, making it rich and full of nutrients.</a:t>
            </a:r>
          </a:p>
          <a:p>
            <a:pPr eaLnBrk="1" hangingPunct="1">
              <a:lnSpc>
                <a:spcPct val="100000"/>
              </a:lnSpc>
              <a:spcBef>
                <a:spcPct val="0"/>
              </a:spcBef>
              <a:buFontTx/>
              <a:buNone/>
            </a:pPr>
            <a:r>
              <a:rPr lang="en-GB" altLang="en-US">
                <a:solidFill>
                  <a:schemeClr val="tx1"/>
                </a:solidFill>
              </a:rPr>
              <a:t>As well as the fallen leaves, there are shrubs, flowers and grasses beneath the trees. These provide a home for many insects and invertebrates like worms, slugs and snails. </a:t>
            </a:r>
          </a:p>
          <a:p>
            <a:pPr eaLnBrk="1" hangingPunct="1">
              <a:lnSpc>
                <a:spcPct val="100000"/>
              </a:lnSpc>
              <a:spcBef>
                <a:spcPct val="0"/>
              </a:spcBef>
              <a:buFontTx/>
              <a:buNone/>
            </a:pPr>
            <a:r>
              <a:rPr lang="en-GB" altLang="en-US">
                <a:solidFill>
                  <a:schemeClr val="tx1"/>
                </a:solidFill>
              </a:rPr>
              <a:t> </a:t>
            </a:r>
          </a:p>
        </p:txBody>
      </p:sp>
      <p:pic>
        <p:nvPicPr>
          <p:cNvPr id="2048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0288" y="4087813"/>
            <a:ext cx="17303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27338" y="3052763"/>
            <a:ext cx="1392237"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999214">
            <a:off x="6945313" y="4764088"/>
            <a:ext cx="114935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22888" y="5003800"/>
            <a:ext cx="1125537"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637" y="719667"/>
            <a:ext cx="7603190" cy="5376334"/>
          </a:xfrm>
          <a:prstGeom prst="roundRect">
            <a:avLst>
              <a:gd name="adj" fmla="val 4856"/>
            </a:avLst>
          </a:prstGeom>
        </p:spPr>
      </p:pic>
      <p:sp>
        <p:nvSpPr>
          <p:cNvPr id="9" name="Rounded Rectangle 8"/>
          <p:cNvSpPr/>
          <p:nvPr/>
        </p:nvSpPr>
        <p:spPr>
          <a:xfrm>
            <a:off x="846138" y="1808163"/>
            <a:ext cx="3692525" cy="4084637"/>
          </a:xfrm>
          <a:prstGeom prst="roundRect">
            <a:avLst>
              <a:gd name="adj" fmla="val 4740"/>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Rounded Rectangle 6"/>
          <p:cNvSpPr/>
          <p:nvPr/>
        </p:nvSpPr>
        <p:spPr>
          <a:xfrm>
            <a:off x="4605338" y="1808163"/>
            <a:ext cx="3692525" cy="4084637"/>
          </a:xfrm>
          <a:prstGeom prst="roundRect">
            <a:avLst>
              <a:gd name="adj" fmla="val 4740"/>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 name="Title 5"/>
          <p:cNvSpPr>
            <a:spLocks noGrp="1"/>
          </p:cNvSpPr>
          <p:nvPr>
            <p:ph type="title"/>
          </p:nvPr>
        </p:nvSpPr>
        <p:spPr>
          <a:prstGeom prst="roundRect">
            <a:avLst>
              <a:gd name="adj" fmla="val 9641"/>
            </a:avLst>
          </a:prstGeom>
          <a:ln w="25400"/>
          <a:effectLst>
            <a:outerShdw blurRad="50800" dist="38100" dir="2700000" algn="tl" rotWithShape="0">
              <a:prstClr val="black">
                <a:alpha val="40000"/>
              </a:prstClr>
            </a:outerShdw>
          </a:effectLst>
          <a:extLst/>
        </p:spPr>
        <p:txBody>
          <a:bodyPr rtlCol="0"/>
          <a:lstStyle/>
          <a:p>
            <a:pPr eaLnBrk="1" fontAlgn="auto" hangingPunct="1">
              <a:spcAft>
                <a:spcPts val="0"/>
              </a:spcAft>
              <a:defRPr/>
            </a:pPr>
            <a:r>
              <a:rPr lang="en-GB" sz="4500" dirty="0" smtClean="0">
                <a:ln w="12700" cap="rnd">
                  <a:solidFill>
                    <a:srgbClr val="4D5052"/>
                  </a:solidFill>
                </a:ln>
                <a:solidFill>
                  <a:schemeClr val="bg1"/>
                </a:solidFill>
                <a:effectLst>
                  <a:glow rad="177800">
                    <a:schemeClr val="bg1">
                      <a:alpha val="40000"/>
                    </a:schemeClr>
                  </a:glow>
                  <a:outerShdw blurRad="50800" dir="5400000" sx="13000" sy="13000" algn="ctr" rotWithShape="0">
                    <a:srgbClr val="000000">
                      <a:alpha val="43137"/>
                    </a:srgbClr>
                  </a:outerShdw>
                </a:effectLst>
              </a:rPr>
              <a:t>Woodland Habitats</a:t>
            </a:r>
            <a:endParaRPr lang="en-GB" sz="4500" dirty="0">
              <a:ln w="12700" cap="rnd">
                <a:solidFill>
                  <a:srgbClr val="4D5052"/>
                </a:solidFill>
              </a:ln>
              <a:solidFill>
                <a:schemeClr val="bg1"/>
              </a:solidFill>
              <a:effectLst>
                <a:glow rad="177800">
                  <a:schemeClr val="bg1">
                    <a:alpha val="40000"/>
                  </a:schemeClr>
                </a:glow>
                <a:outerShdw blurRad="50800" dir="5400000" sx="13000" sy="13000" algn="ctr" rotWithShape="0">
                  <a:srgbClr val="000000">
                    <a:alpha val="43137"/>
                  </a:srgbClr>
                </a:outerShdw>
              </a:effectLst>
            </a:endParaRPr>
          </a:p>
        </p:txBody>
      </p:sp>
      <p:sp>
        <p:nvSpPr>
          <p:cNvPr id="21510" name="Rectangle 4"/>
          <p:cNvSpPr>
            <a:spLocks noChangeArrowheads="1"/>
          </p:cNvSpPr>
          <p:nvPr/>
        </p:nvSpPr>
        <p:spPr bwMode="auto">
          <a:xfrm>
            <a:off x="881063" y="1803400"/>
            <a:ext cx="369093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a:solidFill>
                  <a:schemeClr val="tx1"/>
                </a:solidFill>
              </a:rPr>
              <a:t>The fruit and seeds of the trees, and the small creatures that live among the leaves, provide food for many birds and small mammals such as bats, mice, squirrels, stoats and weasels. </a:t>
            </a:r>
          </a:p>
        </p:txBody>
      </p:sp>
      <p:sp>
        <p:nvSpPr>
          <p:cNvPr id="21511" name="Rectangle 7"/>
          <p:cNvSpPr>
            <a:spLocks noChangeArrowheads="1"/>
          </p:cNvSpPr>
          <p:nvPr/>
        </p:nvSpPr>
        <p:spPr bwMode="auto">
          <a:xfrm>
            <a:off x="4638675" y="1803400"/>
            <a:ext cx="3690938"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a:solidFill>
                  <a:schemeClr val="tx1"/>
                </a:solidFill>
              </a:rPr>
              <a:t>Bigger mammals such as badgers, foxes and deer are common in woodland. There are also beavers, otters, and wild boar, though these animals are less common.  </a:t>
            </a:r>
          </a:p>
        </p:txBody>
      </p:sp>
      <p:pic>
        <p:nvPicPr>
          <p:cNvPr id="21512"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27325" y="4902200"/>
            <a:ext cx="169227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9975" y="3708400"/>
            <a:ext cx="17240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432437">
            <a:off x="2771775" y="3714750"/>
            <a:ext cx="1338263"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60938" y="3708400"/>
            <a:ext cx="2981325"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755650" y="728663"/>
            <a:ext cx="7632700" cy="5364162"/>
          </a:xfrm>
          <a:prstGeom prst="roundRect">
            <a:avLst>
              <a:gd name="adj" fmla="val 4740"/>
            </a:avLst>
          </a:prstGeom>
          <a:solidFill>
            <a:srgbClr val="B7E1FC">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22531"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59325" y="1076325"/>
            <a:ext cx="3294063"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8238" y="3589338"/>
            <a:ext cx="3271837"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51388" y="3579813"/>
            <a:ext cx="3295650" cy="218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38238" y="1076325"/>
            <a:ext cx="3271837"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TextBox 7"/>
          <p:cNvSpPr txBox="1">
            <a:spLocks noChangeArrowheads="1"/>
          </p:cNvSpPr>
          <p:nvPr/>
        </p:nvSpPr>
        <p:spPr bwMode="auto">
          <a:xfrm>
            <a:off x="755650" y="6124575"/>
            <a:ext cx="76406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algn="ctr" eaLnBrk="1" hangingPunct="1">
              <a:lnSpc>
                <a:spcPct val="100000"/>
              </a:lnSpc>
              <a:spcBef>
                <a:spcPct val="0"/>
              </a:spcBef>
              <a:buFontTx/>
              <a:buNone/>
            </a:pPr>
            <a:r>
              <a:rPr lang="en-GB" altLang="en-US" sz="500">
                <a:solidFill>
                  <a:schemeClr val="tx1"/>
                </a:solidFill>
                <a:latin typeface="BPreplay" pitchFamily="50" charset="0"/>
              </a:rPr>
              <a:t>Photos courtesy of Peter Trimming, Schrista, Jans Canon and Simon Davies (@flickr.com) - granted under creative commons licence - attribution</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637" y="719667"/>
            <a:ext cx="7603190" cy="5376333"/>
          </a:xfrm>
          <a:prstGeom prst="roundRect">
            <a:avLst>
              <a:gd name="adj" fmla="val 4856"/>
            </a:avLst>
          </a:prstGeom>
        </p:spPr>
      </p:pic>
      <p:sp>
        <p:nvSpPr>
          <p:cNvPr id="9" name="Rounded Rectangle 8"/>
          <p:cNvSpPr/>
          <p:nvPr/>
        </p:nvSpPr>
        <p:spPr>
          <a:xfrm>
            <a:off x="846138" y="1808163"/>
            <a:ext cx="3692525" cy="4084637"/>
          </a:xfrm>
          <a:prstGeom prst="roundRect">
            <a:avLst>
              <a:gd name="adj" fmla="val 4740"/>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Rounded Rectangle 6"/>
          <p:cNvSpPr/>
          <p:nvPr/>
        </p:nvSpPr>
        <p:spPr>
          <a:xfrm>
            <a:off x="4605338" y="1808163"/>
            <a:ext cx="3692525" cy="4084637"/>
          </a:xfrm>
          <a:prstGeom prst="roundRect">
            <a:avLst>
              <a:gd name="adj" fmla="val 4740"/>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 name="Title 5"/>
          <p:cNvSpPr>
            <a:spLocks noGrp="1"/>
          </p:cNvSpPr>
          <p:nvPr>
            <p:ph type="title"/>
          </p:nvPr>
        </p:nvSpPr>
        <p:spPr>
          <a:prstGeom prst="roundRect">
            <a:avLst>
              <a:gd name="adj" fmla="val 9641"/>
            </a:avLst>
          </a:prstGeom>
          <a:ln w="25400"/>
          <a:effectLst>
            <a:outerShdw blurRad="50800" dist="38100" dir="2700000" algn="tl" rotWithShape="0">
              <a:prstClr val="black">
                <a:alpha val="40000"/>
              </a:prstClr>
            </a:outerShdw>
          </a:effectLst>
          <a:extLst/>
        </p:spPr>
        <p:txBody>
          <a:bodyPr rtlCol="0"/>
          <a:lstStyle/>
          <a:p>
            <a:pPr eaLnBrk="1" fontAlgn="auto" hangingPunct="1">
              <a:spcAft>
                <a:spcPts val="0"/>
              </a:spcAft>
              <a:defRPr/>
            </a:pPr>
            <a:r>
              <a:rPr lang="en-GB" sz="4500" dirty="0" smtClean="0">
                <a:ln w="12700" cap="rnd">
                  <a:solidFill>
                    <a:srgbClr val="4D5052"/>
                  </a:solidFill>
                </a:ln>
                <a:solidFill>
                  <a:schemeClr val="bg1"/>
                </a:solidFill>
                <a:effectLst>
                  <a:glow rad="177800">
                    <a:schemeClr val="bg1">
                      <a:alpha val="40000"/>
                    </a:schemeClr>
                  </a:glow>
                  <a:outerShdw blurRad="50800" dir="5400000" sx="13000" sy="13000" algn="ctr" rotWithShape="0">
                    <a:srgbClr val="000000">
                      <a:alpha val="43137"/>
                    </a:srgbClr>
                  </a:outerShdw>
                </a:effectLst>
              </a:rPr>
              <a:t>Pond Habitats</a:t>
            </a:r>
            <a:endParaRPr lang="en-GB" sz="4500" dirty="0">
              <a:ln w="12700" cap="rnd">
                <a:solidFill>
                  <a:srgbClr val="4D5052"/>
                </a:solidFill>
              </a:ln>
              <a:solidFill>
                <a:schemeClr val="bg1"/>
              </a:solidFill>
              <a:effectLst>
                <a:glow rad="177800">
                  <a:schemeClr val="bg1">
                    <a:alpha val="40000"/>
                  </a:schemeClr>
                </a:glow>
                <a:outerShdw blurRad="50800" dir="5400000" sx="13000" sy="13000" algn="ctr" rotWithShape="0">
                  <a:srgbClr val="000000">
                    <a:alpha val="43137"/>
                  </a:srgbClr>
                </a:outerShdw>
              </a:effectLst>
            </a:endParaRPr>
          </a:p>
        </p:txBody>
      </p:sp>
      <p:sp>
        <p:nvSpPr>
          <p:cNvPr id="23558" name="Rectangle 4"/>
          <p:cNvSpPr>
            <a:spLocks noChangeArrowheads="1"/>
          </p:cNvSpPr>
          <p:nvPr/>
        </p:nvSpPr>
        <p:spPr bwMode="auto">
          <a:xfrm>
            <a:off x="881063" y="1803400"/>
            <a:ext cx="3690937"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a:solidFill>
                  <a:schemeClr val="tx1"/>
                </a:solidFill>
              </a:rPr>
              <a:t>A pond is a still body of fresh water. Some ponds are man-made and appear in parks and gardens; others are natural dips and hollows in the land that have filled up with water. </a:t>
            </a:r>
          </a:p>
        </p:txBody>
      </p:sp>
      <p:sp>
        <p:nvSpPr>
          <p:cNvPr id="23559" name="Rectangle 7"/>
          <p:cNvSpPr>
            <a:spLocks noChangeArrowheads="1"/>
          </p:cNvSpPr>
          <p:nvPr/>
        </p:nvSpPr>
        <p:spPr bwMode="auto">
          <a:xfrm>
            <a:off x="4638675" y="1803400"/>
            <a:ext cx="3690938"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a:solidFill>
                  <a:schemeClr val="tx1"/>
                </a:solidFill>
              </a:rPr>
              <a:t>Lots of plants and animals live in the water in ponds, and many more live nearby. Some plants like water lilies, hornwort and duckweed live in the water. Other plants like irises and marsh marigolds grow in the damp soil near the pond’s edge. </a:t>
            </a:r>
          </a:p>
        </p:txBody>
      </p:sp>
      <p:pic>
        <p:nvPicPr>
          <p:cNvPr id="2356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8050" y="3514725"/>
            <a:ext cx="3430588"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94300" y="3971925"/>
            <a:ext cx="25146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637" y="719667"/>
            <a:ext cx="7603190" cy="5376333"/>
          </a:xfrm>
          <a:prstGeom prst="roundRect">
            <a:avLst>
              <a:gd name="adj" fmla="val 4856"/>
            </a:avLst>
          </a:prstGeom>
        </p:spPr>
      </p:pic>
      <p:sp>
        <p:nvSpPr>
          <p:cNvPr id="9" name="Rounded Rectangle 8"/>
          <p:cNvSpPr/>
          <p:nvPr/>
        </p:nvSpPr>
        <p:spPr>
          <a:xfrm>
            <a:off x="846138" y="1808163"/>
            <a:ext cx="3692525" cy="4084637"/>
          </a:xfrm>
          <a:prstGeom prst="roundRect">
            <a:avLst>
              <a:gd name="adj" fmla="val 4740"/>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Rounded Rectangle 6"/>
          <p:cNvSpPr/>
          <p:nvPr/>
        </p:nvSpPr>
        <p:spPr>
          <a:xfrm>
            <a:off x="4605338" y="1808163"/>
            <a:ext cx="3692525" cy="4084637"/>
          </a:xfrm>
          <a:prstGeom prst="roundRect">
            <a:avLst>
              <a:gd name="adj" fmla="val 4740"/>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 name="Title 5"/>
          <p:cNvSpPr>
            <a:spLocks noGrp="1"/>
          </p:cNvSpPr>
          <p:nvPr>
            <p:ph type="title"/>
          </p:nvPr>
        </p:nvSpPr>
        <p:spPr>
          <a:prstGeom prst="roundRect">
            <a:avLst>
              <a:gd name="adj" fmla="val 9641"/>
            </a:avLst>
          </a:prstGeom>
          <a:ln w="25400"/>
          <a:effectLst>
            <a:outerShdw blurRad="50800" dist="38100" dir="2700000" algn="tl" rotWithShape="0">
              <a:prstClr val="black">
                <a:alpha val="40000"/>
              </a:prstClr>
            </a:outerShdw>
          </a:effectLst>
          <a:extLst/>
        </p:spPr>
        <p:txBody>
          <a:bodyPr rtlCol="0"/>
          <a:lstStyle/>
          <a:p>
            <a:pPr eaLnBrk="1" fontAlgn="auto" hangingPunct="1">
              <a:spcAft>
                <a:spcPts val="0"/>
              </a:spcAft>
              <a:defRPr/>
            </a:pPr>
            <a:r>
              <a:rPr lang="en-GB" sz="4500" dirty="0" smtClean="0">
                <a:ln w="12700" cap="rnd">
                  <a:solidFill>
                    <a:srgbClr val="4D5052"/>
                  </a:solidFill>
                </a:ln>
                <a:solidFill>
                  <a:schemeClr val="bg1"/>
                </a:solidFill>
                <a:effectLst>
                  <a:glow rad="177800">
                    <a:schemeClr val="bg1">
                      <a:alpha val="40000"/>
                    </a:schemeClr>
                  </a:glow>
                  <a:outerShdw blurRad="50800" dir="5400000" sx="13000" sy="13000" algn="ctr" rotWithShape="0">
                    <a:srgbClr val="000000">
                      <a:alpha val="43137"/>
                    </a:srgbClr>
                  </a:outerShdw>
                </a:effectLst>
              </a:rPr>
              <a:t>Pond Habitats</a:t>
            </a:r>
            <a:endParaRPr lang="en-GB" sz="4500" dirty="0">
              <a:ln w="12700" cap="rnd">
                <a:solidFill>
                  <a:srgbClr val="4D5052"/>
                </a:solidFill>
              </a:ln>
              <a:solidFill>
                <a:schemeClr val="bg1"/>
              </a:solidFill>
              <a:effectLst>
                <a:glow rad="177800">
                  <a:schemeClr val="bg1">
                    <a:alpha val="40000"/>
                  </a:schemeClr>
                </a:glow>
                <a:outerShdw blurRad="50800" dir="5400000" sx="13000" sy="13000" algn="ctr" rotWithShape="0">
                  <a:srgbClr val="000000">
                    <a:alpha val="43137"/>
                  </a:srgbClr>
                </a:outerShdw>
              </a:effectLst>
            </a:endParaRPr>
          </a:p>
        </p:txBody>
      </p:sp>
      <p:sp>
        <p:nvSpPr>
          <p:cNvPr id="24582" name="Rectangle 4"/>
          <p:cNvSpPr>
            <a:spLocks noChangeArrowheads="1"/>
          </p:cNvSpPr>
          <p:nvPr/>
        </p:nvSpPr>
        <p:spPr bwMode="auto">
          <a:xfrm>
            <a:off x="881063" y="1803400"/>
            <a:ext cx="369093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a:solidFill>
                  <a:schemeClr val="tx1"/>
                </a:solidFill>
              </a:rPr>
              <a:t>These plants provide food and shelter for worms, slugs, snails, and insects like damselflies, dragonflies, mayflies and water beetles. Amphibians like frogs, toads and newts eat the small creatures, and in turn, these are eaten by mammals like bats and water voles. </a:t>
            </a:r>
          </a:p>
        </p:txBody>
      </p:sp>
      <p:sp>
        <p:nvSpPr>
          <p:cNvPr id="24583" name="Rectangle 7"/>
          <p:cNvSpPr>
            <a:spLocks noChangeArrowheads="1"/>
          </p:cNvSpPr>
          <p:nvPr/>
        </p:nvSpPr>
        <p:spPr bwMode="auto">
          <a:xfrm>
            <a:off x="4638675" y="1803400"/>
            <a:ext cx="369093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a:solidFill>
                  <a:schemeClr val="tx1"/>
                </a:solidFill>
              </a:rPr>
              <a:t>Many birds live near the water, including ducks, moorhens and kingfishers.  </a:t>
            </a:r>
          </a:p>
        </p:txBody>
      </p:sp>
      <p:pic>
        <p:nvPicPr>
          <p:cNvPr id="2458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74900" y="4213225"/>
            <a:ext cx="1931988"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1575" y="4708525"/>
            <a:ext cx="15970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76788" y="2984500"/>
            <a:ext cx="3248025" cy="245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755650" y="728663"/>
            <a:ext cx="7632700" cy="5364162"/>
          </a:xfrm>
          <a:prstGeom prst="roundRect">
            <a:avLst>
              <a:gd name="adj" fmla="val 4740"/>
            </a:avLst>
          </a:prstGeom>
          <a:solidFill>
            <a:srgbClr val="B7E1FC">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25603"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51388" y="1076325"/>
            <a:ext cx="3295650"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16"/>
          <p:cNvPicPr>
            <a:picLocks noChangeAspect="1"/>
          </p:cNvPicPr>
          <p:nvPr/>
        </p:nvPicPr>
        <p:blipFill>
          <a:blip r:embed="rId3">
            <a:extLst>
              <a:ext uri="{28A0092B-C50C-407E-A947-70E740481C1C}">
                <a14:useLocalDpi xmlns:a14="http://schemas.microsoft.com/office/drawing/2010/main" val="0"/>
              </a:ext>
            </a:extLst>
          </a:blip>
          <a:srcRect l="-259" t="14236" r="259" b="19241"/>
          <a:stretch>
            <a:fillRect/>
          </a:stretch>
        </p:blipFill>
        <p:spPr bwMode="auto">
          <a:xfrm>
            <a:off x="1138238" y="3581400"/>
            <a:ext cx="327183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59325" y="3579813"/>
            <a:ext cx="3279775" cy="218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38238" y="1077913"/>
            <a:ext cx="3271837" cy="217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TextBox 7"/>
          <p:cNvSpPr txBox="1">
            <a:spLocks noChangeArrowheads="1"/>
          </p:cNvSpPr>
          <p:nvPr/>
        </p:nvSpPr>
        <p:spPr bwMode="auto">
          <a:xfrm>
            <a:off x="755650" y="6124575"/>
            <a:ext cx="76406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algn="ctr" eaLnBrk="1" hangingPunct="1">
              <a:lnSpc>
                <a:spcPct val="100000"/>
              </a:lnSpc>
              <a:spcBef>
                <a:spcPct val="0"/>
              </a:spcBef>
              <a:buFontTx/>
              <a:buNone/>
            </a:pPr>
            <a:r>
              <a:rPr lang="en-GB" altLang="en-US" sz="500">
                <a:solidFill>
                  <a:schemeClr val="tx1"/>
                </a:solidFill>
                <a:latin typeface="BPreplay" pitchFamily="50" charset="0"/>
              </a:rPr>
              <a:t>Photos courtesy of Neil Hall, Amanda Slater, Martin Pettitt and Peter Trimming (@flickr.com) - granted under creative commons licence - attribution</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637" y="719667"/>
            <a:ext cx="7603189" cy="5376333"/>
          </a:xfrm>
          <a:prstGeom prst="roundRect">
            <a:avLst>
              <a:gd name="adj" fmla="val 4856"/>
            </a:avLst>
          </a:prstGeom>
        </p:spPr>
      </p:pic>
      <p:sp>
        <p:nvSpPr>
          <p:cNvPr id="9" name="Rounded Rectangle 8"/>
          <p:cNvSpPr/>
          <p:nvPr/>
        </p:nvSpPr>
        <p:spPr>
          <a:xfrm>
            <a:off x="846138" y="1808163"/>
            <a:ext cx="3692525" cy="4084637"/>
          </a:xfrm>
          <a:prstGeom prst="roundRect">
            <a:avLst>
              <a:gd name="adj" fmla="val 4740"/>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Rounded Rectangle 6"/>
          <p:cNvSpPr/>
          <p:nvPr/>
        </p:nvSpPr>
        <p:spPr>
          <a:xfrm>
            <a:off x="4605338" y="1808163"/>
            <a:ext cx="3692525" cy="4084637"/>
          </a:xfrm>
          <a:prstGeom prst="roundRect">
            <a:avLst>
              <a:gd name="adj" fmla="val 4740"/>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 name="Title 5"/>
          <p:cNvSpPr>
            <a:spLocks noGrp="1"/>
          </p:cNvSpPr>
          <p:nvPr>
            <p:ph type="title"/>
          </p:nvPr>
        </p:nvSpPr>
        <p:spPr>
          <a:prstGeom prst="roundRect">
            <a:avLst>
              <a:gd name="adj" fmla="val 9641"/>
            </a:avLst>
          </a:prstGeom>
          <a:ln w="25400"/>
          <a:effectLst>
            <a:outerShdw blurRad="50800" dist="38100" dir="2700000" algn="tl" rotWithShape="0">
              <a:prstClr val="black">
                <a:alpha val="40000"/>
              </a:prstClr>
            </a:outerShdw>
          </a:effectLst>
          <a:extLst/>
        </p:spPr>
        <p:txBody>
          <a:bodyPr rtlCol="0"/>
          <a:lstStyle/>
          <a:p>
            <a:pPr eaLnBrk="1" fontAlgn="auto" hangingPunct="1">
              <a:spcAft>
                <a:spcPts val="0"/>
              </a:spcAft>
              <a:defRPr/>
            </a:pPr>
            <a:r>
              <a:rPr lang="en-GB" sz="4500" dirty="0" smtClean="0">
                <a:ln w="12700" cap="rnd">
                  <a:solidFill>
                    <a:srgbClr val="4D5052"/>
                  </a:solidFill>
                </a:ln>
                <a:solidFill>
                  <a:schemeClr val="bg1"/>
                </a:solidFill>
                <a:effectLst>
                  <a:glow rad="177800">
                    <a:schemeClr val="bg1">
                      <a:alpha val="40000"/>
                    </a:schemeClr>
                  </a:glow>
                  <a:outerShdw blurRad="50800" dir="5400000" sx="13000" sy="13000" algn="ctr" rotWithShape="0">
                    <a:srgbClr val="000000">
                      <a:alpha val="43137"/>
                    </a:srgbClr>
                  </a:outerShdw>
                </a:effectLst>
              </a:rPr>
              <a:t>Coastal Habitats</a:t>
            </a:r>
            <a:endParaRPr lang="en-GB" sz="4500" dirty="0">
              <a:ln w="12700" cap="rnd">
                <a:solidFill>
                  <a:srgbClr val="4D5052"/>
                </a:solidFill>
              </a:ln>
              <a:solidFill>
                <a:schemeClr val="bg1"/>
              </a:solidFill>
              <a:effectLst>
                <a:glow rad="177800">
                  <a:schemeClr val="bg1">
                    <a:alpha val="40000"/>
                  </a:schemeClr>
                </a:glow>
                <a:outerShdw blurRad="50800" dir="5400000" sx="13000" sy="13000" algn="ctr" rotWithShape="0">
                  <a:srgbClr val="000000">
                    <a:alpha val="43137"/>
                  </a:srgbClr>
                </a:outerShdw>
              </a:effectLst>
            </a:endParaRPr>
          </a:p>
        </p:txBody>
      </p:sp>
      <p:sp>
        <p:nvSpPr>
          <p:cNvPr id="26630" name="Rectangle 4"/>
          <p:cNvSpPr>
            <a:spLocks noChangeArrowheads="1"/>
          </p:cNvSpPr>
          <p:nvPr/>
        </p:nvSpPr>
        <p:spPr bwMode="auto">
          <a:xfrm>
            <a:off x="881063" y="1803400"/>
            <a:ext cx="3690937"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a:solidFill>
                  <a:schemeClr val="tx1"/>
                </a:solidFill>
              </a:rPr>
              <a:t>Because Britain is made up of islands it has a lot of coastal habitats. These are places where the land meets the sea. Some of these habitats are sandy, some are marshy, and some are high, rocky cliffs. </a:t>
            </a:r>
          </a:p>
          <a:p>
            <a:pPr eaLnBrk="1" hangingPunct="1">
              <a:lnSpc>
                <a:spcPct val="100000"/>
              </a:lnSpc>
              <a:spcBef>
                <a:spcPct val="0"/>
              </a:spcBef>
              <a:buFontTx/>
              <a:buNone/>
            </a:pPr>
            <a:endParaRPr lang="en-GB" altLang="en-US">
              <a:solidFill>
                <a:schemeClr val="tx1"/>
              </a:solidFill>
            </a:endParaRPr>
          </a:p>
          <a:p>
            <a:pPr eaLnBrk="1" hangingPunct="1">
              <a:lnSpc>
                <a:spcPct val="100000"/>
              </a:lnSpc>
              <a:spcBef>
                <a:spcPct val="0"/>
              </a:spcBef>
              <a:buFontTx/>
              <a:buNone/>
            </a:pPr>
            <a:r>
              <a:rPr lang="en-GB" altLang="en-US">
                <a:solidFill>
                  <a:schemeClr val="tx1"/>
                </a:solidFill>
              </a:rPr>
              <a:t>The plants here have adapted to grow in salty, windy conditions. These include samphire, juniper, sea kale, glasswort and marram grass. </a:t>
            </a:r>
          </a:p>
          <a:p>
            <a:pPr eaLnBrk="1" hangingPunct="1">
              <a:lnSpc>
                <a:spcPct val="100000"/>
              </a:lnSpc>
              <a:spcBef>
                <a:spcPct val="0"/>
              </a:spcBef>
              <a:buFontTx/>
              <a:buNone/>
            </a:pPr>
            <a:r>
              <a:rPr lang="en-GB" altLang="en-US">
                <a:solidFill>
                  <a:schemeClr val="tx1"/>
                </a:solidFill>
              </a:rPr>
              <a:t> </a:t>
            </a:r>
          </a:p>
        </p:txBody>
      </p:sp>
      <p:sp>
        <p:nvSpPr>
          <p:cNvPr id="26631" name="Rectangle 7"/>
          <p:cNvSpPr>
            <a:spLocks noChangeArrowheads="1"/>
          </p:cNvSpPr>
          <p:nvPr/>
        </p:nvSpPr>
        <p:spPr bwMode="auto">
          <a:xfrm>
            <a:off x="4638675" y="1803400"/>
            <a:ext cx="36909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a:solidFill>
                  <a:schemeClr val="tx1"/>
                </a:solidFill>
              </a:rPr>
              <a:t>Many of the creatures that live in coastal areas survive in rock pools left by the tides, like barnacles, mussels, crabs and starfish. </a:t>
            </a:r>
          </a:p>
        </p:txBody>
      </p:sp>
      <p:pic>
        <p:nvPicPr>
          <p:cNvPr id="2663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11713" y="4735513"/>
            <a:ext cx="215265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26025" y="3308350"/>
            <a:ext cx="1476375"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00838" y="3109913"/>
            <a:ext cx="1397000" cy="189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637" y="719667"/>
            <a:ext cx="7603189" cy="5376333"/>
          </a:xfrm>
          <a:prstGeom prst="roundRect">
            <a:avLst>
              <a:gd name="adj" fmla="val 4856"/>
            </a:avLst>
          </a:prstGeom>
        </p:spPr>
      </p:pic>
      <p:sp>
        <p:nvSpPr>
          <p:cNvPr id="9" name="Rounded Rectangle 8"/>
          <p:cNvSpPr/>
          <p:nvPr/>
        </p:nvSpPr>
        <p:spPr>
          <a:xfrm>
            <a:off x="846138" y="1808163"/>
            <a:ext cx="3692525" cy="4084637"/>
          </a:xfrm>
          <a:prstGeom prst="roundRect">
            <a:avLst>
              <a:gd name="adj" fmla="val 4740"/>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Rounded Rectangle 6"/>
          <p:cNvSpPr/>
          <p:nvPr/>
        </p:nvSpPr>
        <p:spPr>
          <a:xfrm>
            <a:off x="4605338" y="1808163"/>
            <a:ext cx="3692525" cy="4084637"/>
          </a:xfrm>
          <a:prstGeom prst="roundRect">
            <a:avLst>
              <a:gd name="adj" fmla="val 4740"/>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 name="Title 5"/>
          <p:cNvSpPr>
            <a:spLocks noGrp="1"/>
          </p:cNvSpPr>
          <p:nvPr>
            <p:ph type="title"/>
          </p:nvPr>
        </p:nvSpPr>
        <p:spPr>
          <a:prstGeom prst="roundRect">
            <a:avLst>
              <a:gd name="adj" fmla="val 9641"/>
            </a:avLst>
          </a:prstGeom>
          <a:ln w="25400"/>
          <a:effectLst>
            <a:outerShdw blurRad="50800" dist="38100" dir="2700000" algn="tl" rotWithShape="0">
              <a:prstClr val="black">
                <a:alpha val="40000"/>
              </a:prstClr>
            </a:outerShdw>
          </a:effectLst>
          <a:extLst/>
        </p:spPr>
        <p:txBody>
          <a:bodyPr rtlCol="0"/>
          <a:lstStyle/>
          <a:p>
            <a:pPr eaLnBrk="1" fontAlgn="auto" hangingPunct="1">
              <a:spcAft>
                <a:spcPts val="0"/>
              </a:spcAft>
              <a:defRPr/>
            </a:pPr>
            <a:r>
              <a:rPr lang="en-GB" sz="4500" dirty="0" smtClean="0">
                <a:ln w="12700" cap="rnd">
                  <a:solidFill>
                    <a:srgbClr val="4D5052"/>
                  </a:solidFill>
                </a:ln>
                <a:solidFill>
                  <a:schemeClr val="bg1"/>
                </a:solidFill>
                <a:effectLst>
                  <a:glow rad="177800">
                    <a:schemeClr val="bg1">
                      <a:alpha val="40000"/>
                    </a:schemeClr>
                  </a:glow>
                  <a:outerShdw blurRad="50800" dir="5400000" sx="13000" sy="13000" algn="ctr" rotWithShape="0">
                    <a:srgbClr val="000000">
                      <a:alpha val="43137"/>
                    </a:srgbClr>
                  </a:outerShdw>
                </a:effectLst>
              </a:rPr>
              <a:t>Coastal Habitats</a:t>
            </a:r>
            <a:endParaRPr lang="en-GB" sz="4500" dirty="0">
              <a:ln w="12700" cap="rnd">
                <a:solidFill>
                  <a:srgbClr val="4D5052"/>
                </a:solidFill>
              </a:ln>
              <a:solidFill>
                <a:schemeClr val="bg1"/>
              </a:solidFill>
              <a:effectLst>
                <a:glow rad="177800">
                  <a:schemeClr val="bg1">
                    <a:alpha val="40000"/>
                  </a:schemeClr>
                </a:glow>
                <a:outerShdw blurRad="50800" dir="5400000" sx="13000" sy="13000" algn="ctr" rotWithShape="0">
                  <a:srgbClr val="000000">
                    <a:alpha val="43137"/>
                  </a:srgbClr>
                </a:outerShdw>
              </a:effectLst>
            </a:endParaRPr>
          </a:p>
        </p:txBody>
      </p:sp>
      <p:sp>
        <p:nvSpPr>
          <p:cNvPr id="27654" name="Rectangle 4"/>
          <p:cNvSpPr>
            <a:spLocks noChangeArrowheads="1"/>
          </p:cNvSpPr>
          <p:nvPr/>
        </p:nvSpPr>
        <p:spPr bwMode="auto">
          <a:xfrm>
            <a:off x="881063" y="1803400"/>
            <a:ext cx="369093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a:solidFill>
                  <a:schemeClr val="tx1"/>
                </a:solidFill>
              </a:rPr>
              <a:t>Wading birds such as oystercatchers, plovers and sandpipers feed on these creatures, while seabirds like seagulls, kittiwakes, gannets and skuas mainly eat fish from the sea. </a:t>
            </a:r>
          </a:p>
          <a:p>
            <a:pPr eaLnBrk="1" hangingPunct="1">
              <a:lnSpc>
                <a:spcPct val="100000"/>
              </a:lnSpc>
              <a:spcBef>
                <a:spcPct val="0"/>
              </a:spcBef>
              <a:buFontTx/>
              <a:buNone/>
            </a:pPr>
            <a:r>
              <a:rPr lang="en-GB" altLang="en-US">
                <a:solidFill>
                  <a:schemeClr val="tx1"/>
                </a:solidFill>
              </a:rPr>
              <a:t> </a:t>
            </a:r>
          </a:p>
        </p:txBody>
      </p:sp>
      <p:sp>
        <p:nvSpPr>
          <p:cNvPr id="27655" name="Rectangle 7"/>
          <p:cNvSpPr>
            <a:spLocks noChangeArrowheads="1"/>
          </p:cNvSpPr>
          <p:nvPr/>
        </p:nvSpPr>
        <p:spPr bwMode="auto">
          <a:xfrm>
            <a:off x="4638675" y="1803400"/>
            <a:ext cx="369093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a:solidFill>
                  <a:schemeClr val="tx1"/>
                </a:solidFill>
              </a:rPr>
              <a:t>Dolphins, porpoises and even whales can be seen in the waters around the coast. Seals and otters spend most of their lives in the sea but come to the land to rest and care for their babies. </a:t>
            </a:r>
          </a:p>
        </p:txBody>
      </p:sp>
      <p:pic>
        <p:nvPicPr>
          <p:cNvPr id="27656"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2413" y="3408363"/>
            <a:ext cx="2339975"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7600" y="3689350"/>
            <a:ext cx="3048000"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819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755650" y="728663"/>
            <a:ext cx="7632700" cy="5364162"/>
          </a:xfrm>
          <a:prstGeom prst="roundRect">
            <a:avLst>
              <a:gd name="adj" fmla="val 4740"/>
            </a:avLst>
          </a:prstGeom>
          <a:solidFill>
            <a:srgbClr val="B7E1FC">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28675"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0913" y="1076325"/>
            <a:ext cx="3275012"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16"/>
          <p:cNvPicPr>
            <a:picLocks noChangeAspect="1"/>
          </p:cNvPicPr>
          <p:nvPr/>
        </p:nvPicPr>
        <p:blipFill>
          <a:blip r:embed="rId3">
            <a:extLst>
              <a:ext uri="{28A0092B-C50C-407E-A947-70E740481C1C}">
                <a14:useLocalDpi xmlns:a14="http://schemas.microsoft.com/office/drawing/2010/main" val="0"/>
              </a:ext>
            </a:extLst>
          </a:blip>
          <a:srcRect l="1158" t="2238" r="2238" b="1866"/>
          <a:stretch>
            <a:fillRect/>
          </a:stretch>
        </p:blipFill>
        <p:spPr bwMode="auto">
          <a:xfrm>
            <a:off x="1138238" y="3579813"/>
            <a:ext cx="3271837"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60913" y="3579813"/>
            <a:ext cx="3275012" cy="218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15"/>
          <p:cNvPicPr>
            <a:picLocks noChangeAspect="1"/>
          </p:cNvPicPr>
          <p:nvPr/>
        </p:nvPicPr>
        <p:blipFill>
          <a:blip r:embed="rId5">
            <a:extLst>
              <a:ext uri="{28A0092B-C50C-407E-A947-70E740481C1C}">
                <a14:useLocalDpi xmlns:a14="http://schemas.microsoft.com/office/drawing/2010/main" val="0"/>
              </a:ext>
            </a:extLst>
          </a:blip>
          <a:srcRect l="3" r="24664"/>
          <a:stretch>
            <a:fillRect/>
          </a:stretch>
        </p:blipFill>
        <p:spPr bwMode="auto">
          <a:xfrm>
            <a:off x="1138238" y="1076325"/>
            <a:ext cx="3271837"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extBox 7"/>
          <p:cNvSpPr txBox="1">
            <a:spLocks noChangeArrowheads="1"/>
          </p:cNvSpPr>
          <p:nvPr/>
        </p:nvSpPr>
        <p:spPr bwMode="auto">
          <a:xfrm>
            <a:off x="755650" y="6124575"/>
            <a:ext cx="76406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algn="ctr" eaLnBrk="1" hangingPunct="1">
              <a:lnSpc>
                <a:spcPct val="100000"/>
              </a:lnSpc>
              <a:spcBef>
                <a:spcPct val="0"/>
              </a:spcBef>
              <a:buFontTx/>
              <a:buNone/>
            </a:pPr>
            <a:r>
              <a:rPr lang="en-GB" altLang="en-US" sz="500">
                <a:solidFill>
                  <a:schemeClr val="tx1"/>
                </a:solidFill>
                <a:latin typeface="BPreplay" pitchFamily="50" charset="0"/>
              </a:rPr>
              <a:t>Photos courtesy of Drew Avery, Robert Orr, Ben Salter and Michael Sveikutis (@flickr.com) - granted under creative commons licence - attribution</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755650" y="1601788"/>
            <a:ext cx="7626350" cy="696912"/>
          </a:xfrm>
          <a:prstGeom prst="roundRect">
            <a:avLst>
              <a:gd name="adj" fmla="val 13218"/>
            </a:avLst>
          </a:prstGeom>
          <a:solidFill>
            <a:srgbClr val="FDF7B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9699" name="Title 5"/>
          <p:cNvSpPr>
            <a:spLocks noGrp="1"/>
          </p:cNvSpPr>
          <p:nvPr>
            <p:ph type="title"/>
          </p:nvPr>
        </p:nvSpPr>
        <p:spPr>
          <a:xfrm>
            <a:off x="457200" y="485775"/>
            <a:ext cx="8220075" cy="1595438"/>
          </a:xfrm>
        </p:spPr>
        <p:txBody>
          <a:bodyPr/>
          <a:lstStyle/>
          <a:p>
            <a:pPr eaLnBrk="1" hangingPunct="1"/>
            <a:r>
              <a:rPr lang="en-GB" altLang="en-US" smtClean="0"/>
              <a:t>Living, Dead or Never Alive</a:t>
            </a:r>
          </a:p>
        </p:txBody>
      </p:sp>
      <p:sp>
        <p:nvSpPr>
          <p:cNvPr id="29700" name="Rectangle 2"/>
          <p:cNvSpPr>
            <a:spLocks noChangeArrowheads="1"/>
          </p:cNvSpPr>
          <p:nvPr/>
        </p:nvSpPr>
        <p:spPr bwMode="auto">
          <a:xfrm>
            <a:off x="755650" y="1765300"/>
            <a:ext cx="7626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a:solidFill>
                  <a:schemeClr val="tx1"/>
                </a:solidFill>
              </a:rPr>
              <a:t>Do you remember learning about the 7 life processes? </a:t>
            </a:r>
          </a:p>
        </p:txBody>
      </p:sp>
      <p:sp>
        <p:nvSpPr>
          <p:cNvPr id="27" name="Rounded Rectangle 26"/>
          <p:cNvSpPr/>
          <p:nvPr/>
        </p:nvSpPr>
        <p:spPr>
          <a:xfrm>
            <a:off x="755650" y="2379663"/>
            <a:ext cx="7629525" cy="3713162"/>
          </a:xfrm>
          <a:prstGeom prst="roundRect">
            <a:avLst>
              <a:gd name="adj" fmla="val 4938"/>
            </a:avLst>
          </a:prstGeom>
          <a:solidFill>
            <a:srgbClr val="B7E1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5225" y="2674938"/>
            <a:ext cx="4273550"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755650" y="4348163"/>
            <a:ext cx="7626350" cy="1744662"/>
          </a:xfrm>
          <a:prstGeom prst="roundRect">
            <a:avLst>
              <a:gd name="adj" fmla="val 4938"/>
            </a:avLst>
          </a:prstGeom>
          <a:solidFill>
            <a:srgbClr val="AEC0C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 name="Rounded Rectangle 14"/>
          <p:cNvSpPr/>
          <p:nvPr/>
        </p:nvSpPr>
        <p:spPr>
          <a:xfrm>
            <a:off x="4665663" y="3013075"/>
            <a:ext cx="3722687" cy="1208088"/>
          </a:xfrm>
          <a:prstGeom prst="roundRect">
            <a:avLst>
              <a:gd name="adj" fmla="val 4938"/>
            </a:avLst>
          </a:prstGeom>
          <a:solidFill>
            <a:srgbClr val="B7E1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4" name="Rounded Rectangle 13"/>
          <p:cNvSpPr/>
          <p:nvPr/>
        </p:nvSpPr>
        <p:spPr>
          <a:xfrm>
            <a:off x="779463" y="3005138"/>
            <a:ext cx="3722687" cy="1216025"/>
          </a:xfrm>
          <a:prstGeom prst="roundRect">
            <a:avLst>
              <a:gd name="adj" fmla="val 4938"/>
            </a:avLst>
          </a:prstGeom>
          <a:solidFill>
            <a:srgbClr val="FDF7B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0725" name="Title 5"/>
          <p:cNvSpPr>
            <a:spLocks noGrp="1"/>
          </p:cNvSpPr>
          <p:nvPr>
            <p:ph type="title"/>
          </p:nvPr>
        </p:nvSpPr>
        <p:spPr>
          <a:xfrm>
            <a:off x="457200" y="485775"/>
            <a:ext cx="8220075" cy="1595438"/>
          </a:xfrm>
        </p:spPr>
        <p:txBody>
          <a:bodyPr/>
          <a:lstStyle/>
          <a:p>
            <a:pPr eaLnBrk="1" hangingPunct="1"/>
            <a:r>
              <a:rPr lang="en-GB" altLang="en-US" smtClean="0"/>
              <a:t>Living, Dead or Never Alive</a:t>
            </a:r>
          </a:p>
        </p:txBody>
      </p:sp>
      <p:sp>
        <p:nvSpPr>
          <p:cNvPr id="16" name="Rounded Rectangle 15"/>
          <p:cNvSpPr/>
          <p:nvPr/>
        </p:nvSpPr>
        <p:spPr>
          <a:xfrm>
            <a:off x="755650" y="1701800"/>
            <a:ext cx="3724275" cy="1176338"/>
          </a:xfrm>
          <a:prstGeom prst="roundRect">
            <a:avLst>
              <a:gd name="adj" fmla="val 4938"/>
            </a:avLst>
          </a:prstGeom>
          <a:solidFill>
            <a:srgbClr val="C2EC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7" name="Rounded Rectangle 16"/>
          <p:cNvSpPr/>
          <p:nvPr/>
        </p:nvSpPr>
        <p:spPr>
          <a:xfrm>
            <a:off x="4659313" y="1701800"/>
            <a:ext cx="3722687" cy="1176338"/>
          </a:xfrm>
          <a:prstGeom prst="roundRect">
            <a:avLst>
              <a:gd name="adj" fmla="val 4938"/>
            </a:avLst>
          </a:prstGeom>
          <a:solidFill>
            <a:srgbClr val="F8C0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0728" name="Rectangle 17"/>
          <p:cNvSpPr>
            <a:spLocks noChangeArrowheads="1"/>
          </p:cNvSpPr>
          <p:nvPr/>
        </p:nvSpPr>
        <p:spPr bwMode="auto">
          <a:xfrm>
            <a:off x="754063" y="1828800"/>
            <a:ext cx="37242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a:solidFill>
                  <a:schemeClr val="tx1"/>
                </a:solidFill>
              </a:rPr>
              <a:t>We use the life processes to tell if something is living, dead or never alive. </a:t>
            </a:r>
          </a:p>
        </p:txBody>
      </p:sp>
      <p:sp>
        <p:nvSpPr>
          <p:cNvPr id="30729" name="Rectangle 18"/>
          <p:cNvSpPr>
            <a:spLocks noChangeArrowheads="1"/>
          </p:cNvSpPr>
          <p:nvPr/>
        </p:nvSpPr>
        <p:spPr bwMode="auto">
          <a:xfrm>
            <a:off x="4662488" y="1866900"/>
            <a:ext cx="37258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a:solidFill>
                  <a:schemeClr val="tx1"/>
                </a:solidFill>
              </a:rPr>
              <a:t>If a thing is </a:t>
            </a:r>
            <a:r>
              <a:rPr lang="en-GB" altLang="en-US" b="1">
                <a:solidFill>
                  <a:schemeClr val="tx1"/>
                </a:solidFill>
              </a:rPr>
              <a:t>alive</a:t>
            </a:r>
            <a:r>
              <a:rPr lang="en-GB" altLang="en-US">
                <a:solidFill>
                  <a:schemeClr val="tx1"/>
                </a:solidFill>
              </a:rPr>
              <a:t>, it will do each of these life processes. </a:t>
            </a:r>
          </a:p>
        </p:txBody>
      </p:sp>
      <p:sp>
        <p:nvSpPr>
          <p:cNvPr id="30730" name="Rectangle 19"/>
          <p:cNvSpPr>
            <a:spLocks noChangeArrowheads="1"/>
          </p:cNvSpPr>
          <p:nvPr/>
        </p:nvSpPr>
        <p:spPr bwMode="auto">
          <a:xfrm>
            <a:off x="779463" y="3151188"/>
            <a:ext cx="37242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a:solidFill>
                  <a:schemeClr val="tx1"/>
                </a:solidFill>
              </a:rPr>
              <a:t>If the thing doesn’t do these processes, but did at some point in the past, it is </a:t>
            </a:r>
            <a:r>
              <a:rPr lang="en-GB" altLang="en-US" b="1">
                <a:solidFill>
                  <a:schemeClr val="tx1"/>
                </a:solidFill>
              </a:rPr>
              <a:t>dead.</a:t>
            </a:r>
          </a:p>
        </p:txBody>
      </p:sp>
      <p:sp>
        <p:nvSpPr>
          <p:cNvPr id="30731" name="Rectangle 20"/>
          <p:cNvSpPr>
            <a:spLocks noChangeArrowheads="1"/>
          </p:cNvSpPr>
          <p:nvPr/>
        </p:nvSpPr>
        <p:spPr bwMode="auto">
          <a:xfrm>
            <a:off x="4673600" y="3149600"/>
            <a:ext cx="372427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a:solidFill>
                  <a:schemeClr val="tx1"/>
                </a:solidFill>
              </a:rPr>
              <a:t>If something has never done these 7 life processes, it has </a:t>
            </a:r>
            <a:r>
              <a:rPr lang="en-GB" altLang="en-US" b="1">
                <a:solidFill>
                  <a:schemeClr val="tx1"/>
                </a:solidFill>
              </a:rPr>
              <a:t>never been alive. </a:t>
            </a:r>
          </a:p>
        </p:txBody>
      </p:sp>
      <p:pic>
        <p:nvPicPr>
          <p:cNvPr id="4" name="Picture 3"/>
          <p:cNvPicPr>
            <a:picLocks noChangeAspect="1"/>
          </p:cNvPicPr>
          <p:nvPr/>
        </p:nvPicPr>
        <p:blipFill>
          <a:blip r:embed="rId2"/>
          <a:stretch>
            <a:fillRect/>
          </a:stretch>
        </p:blipFill>
        <p:spPr>
          <a:xfrm>
            <a:off x="981075" y="4532313"/>
            <a:ext cx="1617663" cy="1376362"/>
          </a:xfrm>
          <a:prstGeom prst="rect">
            <a:avLst/>
          </a:prstGeom>
          <a:effectLst>
            <a:outerShdw blurRad="50800" dist="38100" dir="2700000" algn="tl" rotWithShape="0">
              <a:prstClr val="black">
                <a:alpha val="40000"/>
              </a:prstClr>
            </a:outerShdw>
          </a:effectLst>
        </p:spPr>
      </p:pic>
      <p:pic>
        <p:nvPicPr>
          <p:cNvPr id="23" name="Picture 22"/>
          <p:cNvPicPr>
            <a:picLocks noChangeAspect="1"/>
          </p:cNvPicPr>
          <p:nvPr/>
        </p:nvPicPr>
        <p:blipFill>
          <a:blip r:embed="rId3"/>
          <a:stretch>
            <a:fillRect/>
          </a:stretch>
        </p:blipFill>
        <p:spPr>
          <a:xfrm>
            <a:off x="2827338" y="4532313"/>
            <a:ext cx="1617662" cy="1376362"/>
          </a:xfrm>
          <a:prstGeom prst="rect">
            <a:avLst/>
          </a:prstGeom>
          <a:effectLst>
            <a:outerShdw blurRad="50800" dist="38100" dir="2700000" algn="tl" rotWithShape="0">
              <a:prstClr val="black">
                <a:alpha val="40000"/>
              </a:prstClr>
            </a:outerShdw>
          </a:effectLst>
        </p:spPr>
      </p:pic>
      <p:pic>
        <p:nvPicPr>
          <p:cNvPr id="26" name="Picture 25"/>
          <p:cNvPicPr>
            <a:picLocks noChangeAspect="1"/>
          </p:cNvPicPr>
          <p:nvPr/>
        </p:nvPicPr>
        <p:blipFill>
          <a:blip r:embed="rId4"/>
          <a:stretch>
            <a:fillRect/>
          </a:stretch>
        </p:blipFill>
        <p:spPr>
          <a:xfrm>
            <a:off x="4673600" y="4532313"/>
            <a:ext cx="1617663" cy="1376362"/>
          </a:xfrm>
          <a:prstGeom prst="rect">
            <a:avLst/>
          </a:prstGeom>
          <a:effectLst>
            <a:outerShdw blurRad="50800" dist="38100" dir="2700000" algn="tl" rotWithShape="0">
              <a:prstClr val="black">
                <a:alpha val="40000"/>
              </a:prstClr>
            </a:outerShdw>
          </a:effectLst>
        </p:spPr>
      </p:pic>
      <p:pic>
        <p:nvPicPr>
          <p:cNvPr id="27" name="Picture 26"/>
          <p:cNvPicPr>
            <a:picLocks noChangeAspect="1"/>
          </p:cNvPicPr>
          <p:nvPr/>
        </p:nvPicPr>
        <p:blipFill>
          <a:blip r:embed="rId5"/>
          <a:stretch>
            <a:fillRect/>
          </a:stretch>
        </p:blipFill>
        <p:spPr>
          <a:xfrm>
            <a:off x="6519863" y="4532313"/>
            <a:ext cx="1617662" cy="1376362"/>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755650" y="1601788"/>
            <a:ext cx="7626350" cy="4491037"/>
          </a:xfrm>
          <a:prstGeom prst="roundRect">
            <a:avLst>
              <a:gd name="adj" fmla="val 3225"/>
            </a:avLst>
          </a:prstGeom>
          <a:solidFill>
            <a:srgbClr val="C2EC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1747" name="Title 5"/>
          <p:cNvSpPr>
            <a:spLocks noGrp="1"/>
          </p:cNvSpPr>
          <p:nvPr>
            <p:ph type="title"/>
          </p:nvPr>
        </p:nvSpPr>
        <p:spPr>
          <a:xfrm>
            <a:off x="457200" y="485775"/>
            <a:ext cx="8220075" cy="1595438"/>
          </a:xfrm>
        </p:spPr>
        <p:txBody>
          <a:bodyPr/>
          <a:lstStyle/>
          <a:p>
            <a:pPr eaLnBrk="1" hangingPunct="1"/>
            <a:r>
              <a:rPr lang="en-GB" altLang="en-US" sz="3800" smtClean="0"/>
              <a:t>Living, Dead or Never Alive</a:t>
            </a:r>
          </a:p>
        </p:txBody>
      </p:sp>
      <p:pic>
        <p:nvPicPr>
          <p:cNvPr id="3174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9400" y="1703388"/>
            <a:ext cx="6045200"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3"/>
          <p:cNvSpPr/>
          <p:nvPr/>
        </p:nvSpPr>
        <p:spPr>
          <a:xfrm rot="219081">
            <a:off x="1608138" y="1747838"/>
            <a:ext cx="4318000" cy="977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1750" name="Rectangle 2"/>
          <p:cNvSpPr>
            <a:spLocks noChangeArrowheads="1"/>
          </p:cNvSpPr>
          <p:nvPr/>
        </p:nvSpPr>
        <p:spPr bwMode="auto">
          <a:xfrm>
            <a:off x="1981200" y="1858963"/>
            <a:ext cx="36909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a:solidFill>
                  <a:schemeClr val="tx1"/>
                </a:solidFill>
              </a:rPr>
              <a:t>What can you see that is living, dead and that has never been alive?</a:t>
            </a:r>
          </a:p>
        </p:txBody>
      </p:sp>
      <p:pic>
        <p:nvPicPr>
          <p:cNvPr id="3175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612775"/>
            <a:ext cx="866775"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612775"/>
            <a:ext cx="866775"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755650" y="1601788"/>
            <a:ext cx="7626350" cy="4491037"/>
          </a:xfrm>
          <a:prstGeom prst="roundRect">
            <a:avLst>
              <a:gd name="adj" fmla="val 3225"/>
            </a:avLst>
          </a:prstGeom>
          <a:solidFill>
            <a:srgbClr val="C2EC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2772" name="Title 5"/>
          <p:cNvSpPr>
            <a:spLocks noGrp="1"/>
          </p:cNvSpPr>
          <p:nvPr>
            <p:ph type="title"/>
          </p:nvPr>
        </p:nvSpPr>
        <p:spPr>
          <a:xfrm>
            <a:off x="457200" y="485775"/>
            <a:ext cx="8220075" cy="1595438"/>
          </a:xfrm>
        </p:spPr>
        <p:txBody>
          <a:bodyPr/>
          <a:lstStyle/>
          <a:p>
            <a:pPr eaLnBrk="1" hangingPunct="1"/>
            <a:r>
              <a:rPr lang="en-GB" altLang="en-US" sz="3800" smtClean="0"/>
              <a:t>Our Local Habitat</a:t>
            </a:r>
          </a:p>
        </p:txBody>
      </p:sp>
      <p:sp>
        <p:nvSpPr>
          <p:cNvPr id="10" name="Rounded Rectangle 9"/>
          <p:cNvSpPr/>
          <p:nvPr/>
        </p:nvSpPr>
        <p:spPr>
          <a:xfrm>
            <a:off x="903288" y="1736725"/>
            <a:ext cx="7337425" cy="735013"/>
          </a:xfrm>
          <a:prstGeom prst="roundRect">
            <a:avLst/>
          </a:prstGeom>
          <a:solidFill>
            <a:srgbClr val="E6E8E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2774" name="Rectangle 2"/>
          <p:cNvSpPr>
            <a:spLocks noChangeArrowheads="1"/>
          </p:cNvSpPr>
          <p:nvPr/>
        </p:nvSpPr>
        <p:spPr bwMode="auto">
          <a:xfrm>
            <a:off x="903288" y="1781175"/>
            <a:ext cx="74199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a:solidFill>
                  <a:schemeClr val="tx1"/>
                </a:solidFill>
              </a:rPr>
              <a:t>We are going to visit a local habitat and look at it closely to see what kinds of plants, animals and non-living things are in it. </a:t>
            </a:r>
          </a:p>
        </p:txBody>
      </p:sp>
      <p:sp>
        <p:nvSpPr>
          <p:cNvPr id="13" name="Cloud 12"/>
          <p:cNvSpPr/>
          <p:nvPr/>
        </p:nvSpPr>
        <p:spPr>
          <a:xfrm rot="605934">
            <a:off x="5819775" y="2573338"/>
            <a:ext cx="2320925" cy="16637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2776" name="Rectangle 8"/>
          <p:cNvSpPr>
            <a:spLocks noChangeArrowheads="1"/>
          </p:cNvSpPr>
          <p:nvPr/>
        </p:nvSpPr>
        <p:spPr bwMode="auto">
          <a:xfrm>
            <a:off x="5983288" y="2867025"/>
            <a:ext cx="20510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sz="1600">
                <a:solidFill>
                  <a:schemeClr val="tx1"/>
                </a:solidFill>
              </a:rPr>
              <a:t>What will you see that is living, dead or has never been alive? </a:t>
            </a:r>
          </a:p>
        </p:txBody>
      </p:sp>
      <p:pic>
        <p:nvPicPr>
          <p:cNvPr id="32777"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3738563"/>
            <a:ext cx="1311275" cy="222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6175" y="2673350"/>
            <a:ext cx="4491038" cy="317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612775"/>
            <a:ext cx="866775"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755650" y="1601788"/>
            <a:ext cx="7626350" cy="4491037"/>
          </a:xfrm>
          <a:prstGeom prst="roundRect">
            <a:avLst>
              <a:gd name="adj" fmla="val 3225"/>
            </a:avLst>
          </a:prstGeom>
          <a:solidFill>
            <a:srgbClr val="C2EC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3796" name="Title 5"/>
          <p:cNvSpPr>
            <a:spLocks noGrp="1"/>
          </p:cNvSpPr>
          <p:nvPr>
            <p:ph type="title"/>
          </p:nvPr>
        </p:nvSpPr>
        <p:spPr>
          <a:xfrm>
            <a:off x="457200" y="485775"/>
            <a:ext cx="8220075" cy="1595438"/>
          </a:xfrm>
        </p:spPr>
        <p:txBody>
          <a:bodyPr/>
          <a:lstStyle/>
          <a:p>
            <a:pPr eaLnBrk="1" hangingPunct="1"/>
            <a:r>
              <a:rPr lang="en-GB" altLang="en-US" sz="3800" smtClean="0"/>
              <a:t>Our Local Habitat</a:t>
            </a:r>
          </a:p>
        </p:txBody>
      </p:sp>
      <p:sp>
        <p:nvSpPr>
          <p:cNvPr id="10" name="Rounded Rectangle 9"/>
          <p:cNvSpPr/>
          <p:nvPr/>
        </p:nvSpPr>
        <p:spPr>
          <a:xfrm>
            <a:off x="903288" y="1736725"/>
            <a:ext cx="7337425" cy="735013"/>
          </a:xfrm>
          <a:prstGeom prst="roundRect">
            <a:avLst/>
          </a:prstGeom>
          <a:solidFill>
            <a:srgbClr val="E6E8E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3798" name="Rectangle 2"/>
          <p:cNvSpPr>
            <a:spLocks noChangeArrowheads="1"/>
          </p:cNvSpPr>
          <p:nvPr/>
        </p:nvSpPr>
        <p:spPr bwMode="auto">
          <a:xfrm>
            <a:off x="903288" y="1781175"/>
            <a:ext cx="74199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a:solidFill>
                  <a:schemeClr val="tx1"/>
                </a:solidFill>
              </a:rPr>
              <a:t>After that, we are going to make a map of our habitat to find out what </a:t>
            </a:r>
          </a:p>
          <a:p>
            <a:pPr eaLnBrk="1" hangingPunct="1">
              <a:lnSpc>
                <a:spcPct val="100000"/>
              </a:lnSpc>
              <a:spcBef>
                <a:spcPct val="0"/>
              </a:spcBef>
              <a:buFontTx/>
              <a:buNone/>
            </a:pPr>
            <a:r>
              <a:rPr lang="en-GB" altLang="en-US">
                <a:solidFill>
                  <a:schemeClr val="tx1"/>
                </a:solidFill>
              </a:rPr>
              <a:t>goes where.</a:t>
            </a:r>
          </a:p>
        </p:txBody>
      </p:sp>
      <p:grpSp>
        <p:nvGrpSpPr>
          <p:cNvPr id="11" name="Group 10"/>
          <p:cNvGrpSpPr/>
          <p:nvPr/>
        </p:nvGrpSpPr>
        <p:grpSpPr>
          <a:xfrm>
            <a:off x="2153962" y="2566200"/>
            <a:ext cx="4826546" cy="3421006"/>
            <a:chOff x="2456904" y="2552307"/>
            <a:chExt cx="4826546" cy="3421006"/>
          </a:xfrm>
          <a:effectLst>
            <a:outerShdw blurRad="50800" dist="38100" dir="2700000" algn="tl" rotWithShape="0">
              <a:prstClr val="black">
                <a:alpha val="40000"/>
              </a:prstClr>
            </a:outerShdw>
          </a:effectLst>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3521" y="2807567"/>
              <a:ext cx="4479929" cy="3165746"/>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6904" y="2552307"/>
              <a:ext cx="4672030" cy="3301494"/>
            </a:xfrm>
            <a:prstGeom prst="rect">
              <a:avLst/>
            </a:prstGeom>
            <a:effectLst>
              <a:outerShdw blurRad="50800" dist="38100" dir="2700000" algn="tl" rotWithShape="0">
                <a:prstClr val="black">
                  <a:alpha val="40000"/>
                </a:prstClr>
              </a:outerShdw>
            </a:effectLst>
          </p:spPr>
        </p:pic>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ounded Rectangle 50"/>
          <p:cNvSpPr/>
          <p:nvPr/>
        </p:nvSpPr>
        <p:spPr>
          <a:xfrm>
            <a:off x="747713" y="2387600"/>
            <a:ext cx="7626350" cy="2909888"/>
          </a:xfrm>
          <a:prstGeom prst="roundRect">
            <a:avLst>
              <a:gd name="adj" fmla="val 4938"/>
            </a:avLst>
          </a:prstGeom>
          <a:solidFill>
            <a:srgbClr val="B7E1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8" name="Rounded Rectangle 7"/>
          <p:cNvSpPr/>
          <p:nvPr/>
        </p:nvSpPr>
        <p:spPr>
          <a:xfrm>
            <a:off x="755650" y="1619250"/>
            <a:ext cx="7626350" cy="684213"/>
          </a:xfrm>
          <a:prstGeom prst="roundRect">
            <a:avLst>
              <a:gd name="adj" fmla="val 14845"/>
            </a:avLst>
          </a:prstGeom>
          <a:solidFill>
            <a:srgbClr val="FDF7B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4820" name="Title 5"/>
          <p:cNvSpPr>
            <a:spLocks noGrp="1"/>
          </p:cNvSpPr>
          <p:nvPr>
            <p:ph type="title"/>
          </p:nvPr>
        </p:nvSpPr>
        <p:spPr>
          <a:xfrm>
            <a:off x="457200" y="485775"/>
            <a:ext cx="8220075" cy="1595438"/>
          </a:xfrm>
        </p:spPr>
        <p:txBody>
          <a:bodyPr/>
          <a:lstStyle/>
          <a:p>
            <a:pPr eaLnBrk="1" hangingPunct="1"/>
            <a:r>
              <a:rPr lang="en-GB" altLang="en-US" smtClean="0"/>
              <a:t>Comparing Maps</a:t>
            </a:r>
          </a:p>
        </p:txBody>
      </p:sp>
      <p:sp>
        <p:nvSpPr>
          <p:cNvPr id="34821" name="Rectangle 2"/>
          <p:cNvSpPr>
            <a:spLocks noChangeArrowheads="1"/>
          </p:cNvSpPr>
          <p:nvPr/>
        </p:nvSpPr>
        <p:spPr bwMode="auto">
          <a:xfrm>
            <a:off x="755650" y="1776413"/>
            <a:ext cx="7626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a:solidFill>
                  <a:schemeClr val="tx1"/>
                </a:solidFill>
              </a:rPr>
              <a:t>Compare your Local Habitat Maps with the other people in your group.</a:t>
            </a:r>
          </a:p>
        </p:txBody>
      </p:sp>
      <p:pic>
        <p:nvPicPr>
          <p:cNvPr id="3482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612775"/>
            <a:ext cx="866775"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Content Placeholder 7"/>
          <p:cNvPicPr>
            <a:picLocks noChangeAspect="1"/>
          </p:cNvPicPr>
          <p:nvPr/>
        </p:nvPicPr>
        <p:blipFill rotWithShape="1">
          <a:blip r:embed="rId3" cstate="print">
            <a:extLst>
              <a:ext uri="{28A0092B-C50C-407E-A947-70E740481C1C}">
                <a14:useLocalDpi xmlns:a14="http://schemas.microsoft.com/office/drawing/2010/main" val="0"/>
              </a:ext>
            </a:extLst>
          </a:blip>
          <a:srcRect b="16157"/>
          <a:stretch/>
        </p:blipFill>
        <p:spPr>
          <a:xfrm>
            <a:off x="5116374" y="2807287"/>
            <a:ext cx="3013279" cy="2475914"/>
          </a:xfrm>
          <a:prstGeom prst="roundRect">
            <a:avLst>
              <a:gd name="adj" fmla="val 2585"/>
            </a:avLst>
          </a:prstGeom>
          <a:noFill/>
          <a:ln w="25400">
            <a:noFill/>
          </a:ln>
        </p:spPr>
      </p:pic>
      <p:grpSp>
        <p:nvGrpSpPr>
          <p:cNvPr id="34824" name="Group 21"/>
          <p:cNvGrpSpPr>
            <a:grpSpLocks/>
          </p:cNvGrpSpPr>
          <p:nvPr/>
        </p:nvGrpSpPr>
        <p:grpSpPr bwMode="auto">
          <a:xfrm>
            <a:off x="844550" y="2409825"/>
            <a:ext cx="2057400" cy="1201738"/>
            <a:chOff x="845127" y="2410467"/>
            <a:chExt cx="2056526" cy="1201686"/>
          </a:xfrm>
        </p:grpSpPr>
        <p:sp>
          <p:nvSpPr>
            <p:cNvPr id="42" name="Cloud 41"/>
            <p:cNvSpPr/>
            <p:nvPr/>
          </p:nvSpPr>
          <p:spPr>
            <a:xfrm>
              <a:off x="845127" y="2410467"/>
              <a:ext cx="2056526" cy="1201686"/>
            </a:xfrm>
            <a:prstGeom prst="cloud">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4834" name="TextBox 14"/>
            <p:cNvSpPr txBox="1">
              <a:spLocks noChangeArrowheads="1"/>
            </p:cNvSpPr>
            <p:nvPr/>
          </p:nvSpPr>
          <p:spPr bwMode="auto">
            <a:xfrm>
              <a:off x="962713" y="2657734"/>
              <a:ext cx="189098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sz="1600">
                  <a:solidFill>
                    <a:schemeClr val="tx1"/>
                  </a:solidFill>
                </a:rPr>
                <a:t>Do they contain the same features? </a:t>
              </a:r>
            </a:p>
          </p:txBody>
        </p:sp>
      </p:grpSp>
      <p:grpSp>
        <p:nvGrpSpPr>
          <p:cNvPr id="34825" name="Group 22"/>
          <p:cNvGrpSpPr>
            <a:grpSpLocks/>
          </p:cNvGrpSpPr>
          <p:nvPr/>
        </p:nvGrpSpPr>
        <p:grpSpPr bwMode="auto">
          <a:xfrm>
            <a:off x="3019425" y="2679700"/>
            <a:ext cx="2324100" cy="1077913"/>
            <a:chOff x="3351241" y="2910625"/>
            <a:chExt cx="2324879" cy="1078345"/>
          </a:xfrm>
        </p:grpSpPr>
        <p:sp>
          <p:nvSpPr>
            <p:cNvPr id="49" name="Cloud 48"/>
            <p:cNvSpPr/>
            <p:nvPr/>
          </p:nvSpPr>
          <p:spPr>
            <a:xfrm>
              <a:off x="3351241" y="2910625"/>
              <a:ext cx="1899286" cy="1078345"/>
            </a:xfrm>
            <a:prstGeom prst="cloud">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4832" name="Rectangle 17"/>
            <p:cNvSpPr>
              <a:spLocks noChangeArrowheads="1"/>
            </p:cNvSpPr>
            <p:nvPr/>
          </p:nvSpPr>
          <p:spPr bwMode="auto">
            <a:xfrm>
              <a:off x="3631909" y="3144157"/>
              <a:ext cx="20442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sz="1600">
                  <a:solidFill>
                    <a:schemeClr val="tx1"/>
                  </a:solidFill>
                </a:rPr>
                <a:t>Are there any differences? </a:t>
              </a:r>
            </a:p>
          </p:txBody>
        </p:sp>
      </p:grpSp>
      <p:grpSp>
        <p:nvGrpSpPr>
          <p:cNvPr id="34826" name="Group 24"/>
          <p:cNvGrpSpPr>
            <a:grpSpLocks/>
          </p:cNvGrpSpPr>
          <p:nvPr/>
        </p:nvGrpSpPr>
        <p:grpSpPr bwMode="auto">
          <a:xfrm>
            <a:off x="1217613" y="3821113"/>
            <a:ext cx="2881312" cy="1304925"/>
            <a:chOff x="845562" y="3784441"/>
            <a:chExt cx="2881154" cy="1305357"/>
          </a:xfrm>
        </p:grpSpPr>
        <p:sp>
          <p:nvSpPr>
            <p:cNvPr id="50" name="Cloud 49"/>
            <p:cNvSpPr/>
            <p:nvPr/>
          </p:nvSpPr>
          <p:spPr>
            <a:xfrm>
              <a:off x="845562" y="3784441"/>
              <a:ext cx="2881154" cy="1305357"/>
            </a:xfrm>
            <a:prstGeom prst="cloud">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4830" name="Rectangle 15"/>
            <p:cNvSpPr>
              <a:spLocks noChangeArrowheads="1"/>
            </p:cNvSpPr>
            <p:nvPr/>
          </p:nvSpPr>
          <p:spPr bwMode="auto">
            <a:xfrm>
              <a:off x="1106529" y="4096150"/>
              <a:ext cx="26201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sz="1600">
                  <a:solidFill>
                    <a:schemeClr val="tx1"/>
                  </a:solidFill>
                </a:rPr>
                <a:t>Do they contain the same living and non-living things? </a:t>
              </a:r>
            </a:p>
          </p:txBody>
        </p:sp>
      </p:grpSp>
      <p:sp>
        <p:nvSpPr>
          <p:cNvPr id="52" name="Rounded Rectangle 51"/>
          <p:cNvSpPr/>
          <p:nvPr/>
        </p:nvSpPr>
        <p:spPr>
          <a:xfrm>
            <a:off x="755650" y="5402263"/>
            <a:ext cx="7626350" cy="682625"/>
          </a:xfrm>
          <a:prstGeom prst="roundRect">
            <a:avLst>
              <a:gd name="adj" fmla="val 14845"/>
            </a:avLst>
          </a:prstGeom>
          <a:solidFill>
            <a:srgbClr val="C2EC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4828" name="Rectangle 52"/>
          <p:cNvSpPr>
            <a:spLocks noChangeArrowheads="1"/>
          </p:cNvSpPr>
          <p:nvPr/>
        </p:nvSpPr>
        <p:spPr bwMode="auto">
          <a:xfrm>
            <a:off x="755650" y="5559425"/>
            <a:ext cx="7626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a:solidFill>
                  <a:schemeClr val="tx1"/>
                </a:solidFill>
              </a:rPr>
              <a:t>If there is anything you think is missing on your map, add it now.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8" y="2930525"/>
            <a:ext cx="8137525" cy="3414713"/>
          </a:xfrm>
          <a:prstGeom prst="roundRect">
            <a:avLst>
              <a:gd name="adj" fmla="val 6409"/>
            </a:avLst>
          </a:prstGeom>
          <a:solidFill>
            <a:schemeClr val="bg1"/>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4" name="Rounded Rectangle 23"/>
          <p:cNvSpPr/>
          <p:nvPr/>
        </p:nvSpPr>
        <p:spPr bwMode="auto">
          <a:xfrm>
            <a:off x="503238" y="512763"/>
            <a:ext cx="8137525" cy="2192337"/>
          </a:xfrm>
          <a:prstGeom prst="roundRect">
            <a:avLst>
              <a:gd name="adj" fmla="val 6409"/>
            </a:avLst>
          </a:prstGeom>
          <a:solidFill>
            <a:schemeClr val="bg1"/>
          </a:solidFill>
          <a:ln w="25400" cap="rnd">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35844" name="Title 1"/>
          <p:cNvSpPr txBox="1">
            <a:spLocks/>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eaLnBrk="1" hangingPunct="1">
              <a:spcBef>
                <a:spcPct val="0"/>
              </a:spcBef>
              <a:buFontTx/>
              <a:buNone/>
            </a:pPr>
            <a:r>
              <a:rPr lang="en-US" altLang="en-US" sz="3600" b="1">
                <a:solidFill>
                  <a:schemeClr val="tx1"/>
                </a:solidFill>
                <a:latin typeface="Sassoon Infant Md" pitchFamily="50" charset="0"/>
              </a:rPr>
              <a:t>Success Criteria</a:t>
            </a:r>
          </a:p>
        </p:txBody>
      </p:sp>
      <p:sp>
        <p:nvSpPr>
          <p:cNvPr id="35845" name="Title 1"/>
          <p:cNvSpPr txBox="1">
            <a:spLocks/>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eaLnBrk="1" hangingPunct="1">
              <a:spcBef>
                <a:spcPct val="0"/>
              </a:spcBef>
              <a:buFontTx/>
              <a:buNone/>
            </a:pPr>
            <a:r>
              <a:rPr lang="en-US" altLang="en-US" sz="3600" b="1">
                <a:solidFill>
                  <a:schemeClr val="tx1"/>
                </a:solidFill>
                <a:latin typeface="Sassoon Infant Md" pitchFamily="50" charset="0"/>
              </a:rPr>
              <a:t>Aim</a:t>
            </a:r>
          </a:p>
        </p:txBody>
      </p:sp>
      <p:sp>
        <p:nvSpPr>
          <p:cNvPr id="35846" name="Content Placeholder 15"/>
          <p:cNvSpPr>
            <a:spLocks noGrp="1"/>
          </p:cNvSpPr>
          <p:nvPr>
            <p:ph idx="1"/>
          </p:nvPr>
        </p:nvSpPr>
        <p:spPr>
          <a:xfrm>
            <a:off x="628650" y="1127125"/>
            <a:ext cx="7886700" cy="1409700"/>
          </a:xfrm>
        </p:spPr>
        <p:txBody>
          <a:bodyPr/>
          <a:lstStyle/>
          <a:p>
            <a:pPr eaLnBrk="1" hangingPunct="1"/>
            <a:r>
              <a:rPr lang="en-GB" altLang="en-US" smtClean="0">
                <a:latin typeface="Sassoon Infant Rg" panose="02000503030000020003" charset="0"/>
                <a:ea typeface="Sassoon Infant Rg" panose="02000503030000020003" charset="0"/>
                <a:cs typeface="Sassoon Infant Rg" panose="02000503030000020003" charset="0"/>
              </a:rPr>
              <a:t>I can map a habitat and identify what is in it. </a:t>
            </a:r>
          </a:p>
          <a:p>
            <a:pPr eaLnBrk="1" hangingPunct="1"/>
            <a:r>
              <a:rPr lang="en-GB" altLang="en-US" smtClean="0">
                <a:latin typeface="Sassoon Infant Rg" panose="02000503030000020003" charset="0"/>
                <a:ea typeface="Sassoon Infant Rg" panose="02000503030000020003" charset="0"/>
                <a:cs typeface="Sassoon Infant Rg" panose="02000503030000020003" charset="0"/>
              </a:rPr>
              <a:t>I can classify objects as those that are living, dead and those that have never been alive. </a:t>
            </a:r>
          </a:p>
        </p:txBody>
      </p:sp>
      <p:sp>
        <p:nvSpPr>
          <p:cNvPr id="20" name="Content Placeholder 15"/>
          <p:cNvSpPr txBox="1">
            <a:spLocks/>
          </p:cNvSpPr>
          <p:nvPr/>
        </p:nvSpPr>
        <p:spPr>
          <a:xfrm>
            <a:off x="628650" y="3467100"/>
            <a:ext cx="7886700" cy="1409700"/>
          </a:xfrm>
          <a:prstGeom prst="rect">
            <a:avLst/>
          </a:prstGeom>
          <a:noFill/>
          <a:ln w="25400">
            <a:noFill/>
          </a:ln>
        </p:spPr>
        <p:txBody>
          <a:bodyPr lIns="180000" tIns="252000" rIns="252000" bIns="180000"/>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t>I can draw a map of a local habitat.  </a:t>
            </a:r>
          </a:p>
          <a:p>
            <a:pPr fontAlgn="auto">
              <a:spcAft>
                <a:spcPts val="0"/>
              </a:spcAft>
              <a:defRPr/>
            </a:pPr>
            <a:r>
              <a:rPr lang="en-GB" dirty="0"/>
              <a:t>I can draw and label the trees and plants.</a:t>
            </a:r>
          </a:p>
          <a:p>
            <a:pPr fontAlgn="auto">
              <a:spcAft>
                <a:spcPts val="0"/>
              </a:spcAft>
              <a:defRPr/>
            </a:pPr>
            <a:r>
              <a:rPr lang="en-GB" dirty="0"/>
              <a:t>I can record or suggest which animals live there.</a:t>
            </a:r>
          </a:p>
          <a:p>
            <a:pPr marL="0" indent="0" fontAlgn="auto">
              <a:spcAft>
                <a:spcPts val="0"/>
              </a:spcAft>
              <a:buFont typeface="Arial" panose="020B0604020202020204" pitchFamily="34" charset="0"/>
              <a:buNone/>
              <a:defRPr/>
            </a:pPr>
            <a:endParaRPr lang="en-GB" dirty="0"/>
          </a:p>
          <a:p>
            <a:pPr fontAlgn="auto">
              <a:spcAft>
                <a:spcPts val="0"/>
              </a:spcAft>
              <a:defRPr/>
            </a:pPr>
            <a:r>
              <a:rPr lang="en-GB" dirty="0"/>
              <a:t>I can sort given objects into categories and give reasons for my choice. </a:t>
            </a:r>
          </a:p>
          <a:p>
            <a:pPr fontAlgn="auto">
              <a:spcAft>
                <a:spcPts val="0"/>
              </a:spcAft>
              <a:defRPr/>
            </a:pPr>
            <a:r>
              <a:rPr lang="en-GB" dirty="0"/>
              <a:t>I can suggest my own objects to go into each of the categories.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8240" t="23209" r="8333" b="11112"/>
          <a:stretch/>
        </p:blipFill>
        <p:spPr>
          <a:xfrm>
            <a:off x="753533" y="1591733"/>
            <a:ext cx="7628467" cy="4504267"/>
          </a:xfrm>
          <a:prstGeom prst="roundRect">
            <a:avLst>
              <a:gd name="adj" fmla="val 4776"/>
            </a:avLst>
          </a:prstGeom>
        </p:spPr>
      </p:pic>
      <p:sp>
        <p:nvSpPr>
          <p:cNvPr id="10243" name="Title 5"/>
          <p:cNvSpPr>
            <a:spLocks noGrp="1"/>
          </p:cNvSpPr>
          <p:nvPr>
            <p:ph type="title"/>
          </p:nvPr>
        </p:nvSpPr>
        <p:spPr>
          <a:xfrm>
            <a:off x="457200" y="485775"/>
            <a:ext cx="8220075" cy="1595438"/>
          </a:xfrm>
        </p:spPr>
        <p:txBody>
          <a:bodyPr/>
          <a:lstStyle/>
          <a:p>
            <a:pPr eaLnBrk="1" hangingPunct="1"/>
            <a:r>
              <a:rPr lang="en-GB" altLang="en-US" smtClean="0"/>
              <a:t>Our Habitat</a:t>
            </a:r>
          </a:p>
        </p:txBody>
      </p:sp>
      <p:pic>
        <p:nvPicPr>
          <p:cNvPr id="10244" name="Whole Clas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loud 8"/>
          <p:cNvSpPr/>
          <p:nvPr/>
        </p:nvSpPr>
        <p:spPr>
          <a:xfrm>
            <a:off x="1047750" y="1700213"/>
            <a:ext cx="7038975" cy="1385887"/>
          </a:xfrm>
          <a:prstGeom prst="cloud">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246" name="Content Placeholder 6"/>
          <p:cNvSpPr>
            <a:spLocks noGrp="1"/>
          </p:cNvSpPr>
          <p:nvPr>
            <p:ph idx="1"/>
          </p:nvPr>
        </p:nvSpPr>
        <p:spPr>
          <a:xfrm>
            <a:off x="1824038" y="1644650"/>
            <a:ext cx="5351462" cy="836613"/>
          </a:xfrm>
        </p:spPr>
        <p:txBody>
          <a:bodyPr/>
          <a:lstStyle/>
          <a:p>
            <a:pPr marL="0" indent="0" algn="ctr" eaLnBrk="1" hangingPunct="1">
              <a:buFont typeface="Arial" panose="020B0604020202020204" pitchFamily="34" charset="0"/>
              <a:buNone/>
            </a:pPr>
            <a:r>
              <a:rPr lang="en-GB" altLang="en-US" smtClean="0">
                <a:latin typeface="Sassoon Infant Rg" panose="02000503030000020003" charset="0"/>
                <a:ea typeface="Sassoon Infant Rg" panose="02000503030000020003" charset="0"/>
                <a:cs typeface="Sassoon Infant Rg" panose="02000503030000020003" charset="0"/>
              </a:rPr>
              <a:t>You are alive! </a:t>
            </a:r>
          </a:p>
          <a:p>
            <a:pPr marL="0" indent="0" algn="ctr" eaLnBrk="1" hangingPunct="1">
              <a:buFont typeface="Arial" panose="020B0604020202020204" pitchFamily="34" charset="0"/>
              <a:buNone/>
            </a:pPr>
            <a:r>
              <a:rPr lang="en-GB" altLang="en-US" smtClean="0">
                <a:latin typeface="Sassoon Infant Rg" panose="02000503030000020003" charset="0"/>
                <a:ea typeface="Sassoon Infant Rg" panose="02000503030000020003" charset="0"/>
                <a:cs typeface="Sassoon Infant Rg" panose="02000503030000020003" charset="0"/>
              </a:rPr>
              <a:t>Humans, all other animals and plants are all </a:t>
            </a:r>
          </a:p>
          <a:p>
            <a:pPr marL="0" indent="0" algn="ctr" eaLnBrk="1" hangingPunct="1">
              <a:buFont typeface="Arial" panose="020B0604020202020204" pitchFamily="34" charset="0"/>
              <a:buNone/>
            </a:pPr>
            <a:r>
              <a:rPr lang="en-GB" altLang="en-US" smtClean="0">
                <a:latin typeface="Sassoon Infant Rg" panose="02000503030000020003" charset="0"/>
                <a:ea typeface="Sassoon Infant Rg" panose="02000503030000020003" charset="0"/>
                <a:cs typeface="Sassoon Infant Rg" panose="02000503030000020003" charset="0"/>
              </a:rPr>
              <a:t>living things. </a:t>
            </a:r>
          </a:p>
          <a:p>
            <a:pPr marL="0" indent="0" algn="ctr" eaLnBrk="1" hangingPunct="1">
              <a:buFont typeface="Arial" panose="020B0604020202020204" pitchFamily="34" charset="0"/>
              <a:buNone/>
            </a:pPr>
            <a:endParaRPr lang="en-GB" altLang="en-US" smtClean="0">
              <a:latin typeface="Sassoon Infant Rg" panose="02000503030000020003" charset="0"/>
              <a:ea typeface="Sassoon Infant Rg" panose="02000503030000020003" charset="0"/>
              <a:cs typeface="Sassoon Infant Rg" panose="02000503030000020003" charset="0"/>
            </a:endParaRPr>
          </a:p>
        </p:txBody>
      </p:sp>
      <p:sp>
        <p:nvSpPr>
          <p:cNvPr id="13" name="Rounded Rectangle 12"/>
          <p:cNvSpPr/>
          <p:nvPr/>
        </p:nvSpPr>
        <p:spPr>
          <a:xfrm>
            <a:off x="754063" y="5519738"/>
            <a:ext cx="7627937" cy="576262"/>
          </a:xfrm>
          <a:prstGeom prst="roundRect">
            <a:avLst>
              <a:gd name="adj" fmla="val 7353"/>
            </a:avLst>
          </a:prstGeom>
          <a:solidFill>
            <a:srgbClr val="CCC7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0" name="Content Placeholder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8204" y="2881837"/>
            <a:ext cx="3176264" cy="3112739"/>
          </a:xfrm>
          <a:prstGeom prst="roundRect">
            <a:avLst>
              <a:gd name="adj" fmla="val 2585"/>
            </a:avLst>
          </a:prstGeom>
          <a:noFill/>
          <a:ln w="25400">
            <a:noFill/>
          </a:ln>
        </p:spPr>
      </p:pic>
      <p:pic>
        <p:nvPicPr>
          <p:cNvPr id="10249"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8213" y="4919663"/>
            <a:ext cx="623887"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79563" y="4919663"/>
            <a:ext cx="623887"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33613" y="4919663"/>
            <a:ext cx="623887"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2"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59500" y="4665663"/>
            <a:ext cx="1243013"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2" cstate="print">
            <a:extLst>
              <a:ext uri="{28A0092B-C50C-407E-A947-70E740481C1C}">
                <a14:useLocalDpi xmlns:a14="http://schemas.microsoft.com/office/drawing/2010/main" val="0"/>
              </a:ext>
            </a:extLst>
          </a:blip>
          <a:srcRect t="3363" b="39351"/>
          <a:stretch/>
        </p:blipFill>
        <p:spPr>
          <a:xfrm>
            <a:off x="4696421" y="2772538"/>
            <a:ext cx="3691929" cy="1586208"/>
          </a:xfrm>
          <a:prstGeom prst="roundRect">
            <a:avLst>
              <a:gd name="adj" fmla="val 3857"/>
            </a:avLst>
          </a:prstGeom>
        </p:spPr>
      </p:pic>
      <p:sp>
        <p:nvSpPr>
          <p:cNvPr id="8" name="Rounded Rectangle 7"/>
          <p:cNvSpPr/>
          <p:nvPr/>
        </p:nvSpPr>
        <p:spPr>
          <a:xfrm>
            <a:off x="755650" y="1601788"/>
            <a:ext cx="7626350" cy="1022350"/>
          </a:xfrm>
          <a:prstGeom prst="roundRect">
            <a:avLst>
              <a:gd name="adj" fmla="val 4938"/>
            </a:avLst>
          </a:prstGeom>
          <a:solidFill>
            <a:srgbClr val="C2EC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292" name="Title 5"/>
          <p:cNvSpPr>
            <a:spLocks noGrp="1"/>
          </p:cNvSpPr>
          <p:nvPr>
            <p:ph type="title"/>
          </p:nvPr>
        </p:nvSpPr>
        <p:spPr>
          <a:xfrm>
            <a:off x="457200" y="485775"/>
            <a:ext cx="8220075" cy="1595438"/>
          </a:xfrm>
        </p:spPr>
        <p:txBody>
          <a:bodyPr/>
          <a:lstStyle/>
          <a:p>
            <a:pPr eaLnBrk="1" hangingPunct="1"/>
            <a:r>
              <a:rPr lang="en-GB" altLang="en-US" smtClean="0"/>
              <a:t>Our Habitat</a:t>
            </a:r>
          </a:p>
        </p:txBody>
      </p:sp>
      <p:pic>
        <p:nvPicPr>
          <p:cNvPr id="12293" name="Whole Clas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Rectangle 2"/>
          <p:cNvSpPr>
            <a:spLocks noChangeArrowheads="1"/>
          </p:cNvSpPr>
          <p:nvPr/>
        </p:nvSpPr>
        <p:spPr bwMode="auto">
          <a:xfrm>
            <a:off x="755650" y="1790700"/>
            <a:ext cx="7626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a:solidFill>
                  <a:schemeClr val="tx1"/>
                </a:solidFill>
              </a:rPr>
              <a:t>To stay alive and healthy, you and all other living things need certain conditions that let them carry out the 7 life processes: </a:t>
            </a:r>
          </a:p>
        </p:txBody>
      </p:sp>
      <p:sp>
        <p:nvSpPr>
          <p:cNvPr id="17" name="Rounded Rectangle 16"/>
          <p:cNvSpPr/>
          <p:nvPr/>
        </p:nvSpPr>
        <p:spPr>
          <a:xfrm>
            <a:off x="755650" y="2760663"/>
            <a:ext cx="3698875" cy="1598612"/>
          </a:xfrm>
          <a:prstGeom prst="roundRect">
            <a:avLst>
              <a:gd name="adj" fmla="val 4938"/>
            </a:avLst>
          </a:prstGeom>
          <a:solidFill>
            <a:srgbClr val="B7E1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4" name="Rounded Rectangle 23"/>
          <p:cNvSpPr/>
          <p:nvPr/>
        </p:nvSpPr>
        <p:spPr>
          <a:xfrm>
            <a:off x="755650" y="4495800"/>
            <a:ext cx="3698875" cy="1597025"/>
          </a:xfrm>
          <a:prstGeom prst="roundRect">
            <a:avLst>
              <a:gd name="adj" fmla="val 4938"/>
            </a:avLst>
          </a:prstGeom>
          <a:solidFill>
            <a:srgbClr val="B7E1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7" name="Rounded Rectangle 26"/>
          <p:cNvSpPr/>
          <p:nvPr/>
        </p:nvSpPr>
        <p:spPr>
          <a:xfrm>
            <a:off x="4686300" y="4495800"/>
            <a:ext cx="3698875" cy="1597025"/>
          </a:xfrm>
          <a:prstGeom prst="roundRect">
            <a:avLst>
              <a:gd name="adj" fmla="val 4938"/>
            </a:avLst>
          </a:prstGeom>
          <a:solidFill>
            <a:srgbClr val="B7E1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298" name="TextBox 4"/>
          <p:cNvSpPr txBox="1">
            <a:spLocks noChangeArrowheads="1"/>
          </p:cNvSpPr>
          <p:nvPr/>
        </p:nvSpPr>
        <p:spPr bwMode="auto">
          <a:xfrm>
            <a:off x="755650" y="2760663"/>
            <a:ext cx="3698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a:solidFill>
                  <a:schemeClr val="tx1"/>
                </a:solidFill>
              </a:rPr>
              <a:t>Food and water</a:t>
            </a:r>
          </a:p>
        </p:txBody>
      </p:sp>
      <p:sp>
        <p:nvSpPr>
          <p:cNvPr id="12299" name="TextBox 27"/>
          <p:cNvSpPr txBox="1">
            <a:spLocks noChangeArrowheads="1"/>
          </p:cNvSpPr>
          <p:nvPr/>
        </p:nvSpPr>
        <p:spPr bwMode="auto">
          <a:xfrm>
            <a:off x="4689475" y="2760663"/>
            <a:ext cx="3844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a:solidFill>
                  <a:schemeClr val="tx1"/>
                </a:solidFill>
              </a:rPr>
              <a:t>Space to move, grow and have young</a:t>
            </a:r>
          </a:p>
        </p:txBody>
      </p:sp>
      <p:sp>
        <p:nvSpPr>
          <p:cNvPr id="12300" name="TextBox 28"/>
          <p:cNvSpPr txBox="1">
            <a:spLocks noChangeArrowheads="1"/>
          </p:cNvSpPr>
          <p:nvPr/>
        </p:nvSpPr>
        <p:spPr bwMode="auto">
          <a:xfrm>
            <a:off x="4683125" y="4519613"/>
            <a:ext cx="3698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a:solidFill>
                  <a:schemeClr val="tx1"/>
                </a:solidFill>
              </a:rPr>
              <a:t>Shelter and safety</a:t>
            </a:r>
          </a:p>
        </p:txBody>
      </p:sp>
      <p:sp>
        <p:nvSpPr>
          <p:cNvPr id="12301" name="TextBox 29"/>
          <p:cNvSpPr txBox="1">
            <a:spLocks noChangeArrowheads="1"/>
          </p:cNvSpPr>
          <p:nvPr/>
        </p:nvSpPr>
        <p:spPr bwMode="auto">
          <a:xfrm>
            <a:off x="762000" y="4519613"/>
            <a:ext cx="3698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a:solidFill>
                  <a:schemeClr val="tx1"/>
                </a:solidFill>
              </a:rPr>
              <a:t>Air or oxygen</a:t>
            </a:r>
          </a:p>
        </p:txBody>
      </p:sp>
      <p:grpSp>
        <p:nvGrpSpPr>
          <p:cNvPr id="12302" name="Group 11"/>
          <p:cNvGrpSpPr>
            <a:grpSpLocks/>
          </p:cNvGrpSpPr>
          <p:nvPr/>
        </p:nvGrpSpPr>
        <p:grpSpPr bwMode="auto">
          <a:xfrm>
            <a:off x="1201738" y="2936875"/>
            <a:ext cx="2808287" cy="1330325"/>
            <a:chOff x="993369" y="2949254"/>
            <a:chExt cx="2808294" cy="1330343"/>
          </a:xfrm>
        </p:grpSpPr>
        <p:pic>
          <p:nvPicPr>
            <p:cNvPr id="12313"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3369" y="3426599"/>
              <a:ext cx="716898" cy="745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4"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98967" y="3407530"/>
              <a:ext cx="1032439"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5"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03032" y="3489363"/>
              <a:ext cx="1084285" cy="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6"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24171" y="2949254"/>
              <a:ext cx="677492" cy="1276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303" name="Pictur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60613" y="4713288"/>
            <a:ext cx="863600" cy="14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Picture 3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332163" y="4711700"/>
            <a:ext cx="850900"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Cloud 31"/>
          <p:cNvSpPr/>
          <p:nvPr/>
        </p:nvSpPr>
        <p:spPr>
          <a:xfrm>
            <a:off x="896938" y="4987925"/>
            <a:ext cx="822325" cy="454025"/>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3" name="Cloud 32"/>
          <p:cNvSpPr/>
          <p:nvPr/>
        </p:nvSpPr>
        <p:spPr>
          <a:xfrm>
            <a:off x="1546225" y="5540375"/>
            <a:ext cx="522288" cy="35401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2307" name="Picture 3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129213" y="3878263"/>
            <a:ext cx="573087"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8" name="Picture 35"/>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46763" y="3995738"/>
            <a:ext cx="395287"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9" name="Picture 36"/>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388100" y="4065588"/>
            <a:ext cx="292100"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310" name="Group 39"/>
          <p:cNvGrpSpPr>
            <a:grpSpLocks/>
          </p:cNvGrpSpPr>
          <p:nvPr/>
        </p:nvGrpSpPr>
        <p:grpSpPr bwMode="auto">
          <a:xfrm>
            <a:off x="5226050" y="4962525"/>
            <a:ext cx="2619375" cy="1081088"/>
            <a:chOff x="5129512" y="4963045"/>
            <a:chExt cx="2618935" cy="1080572"/>
          </a:xfrm>
        </p:grpSpPr>
        <p:pic>
          <p:nvPicPr>
            <p:cNvPr id="12311" name="Picture 3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129512" y="4963045"/>
              <a:ext cx="1066898" cy="1080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2" name="Picture 3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427121" y="4981956"/>
              <a:ext cx="1321326" cy="10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39213"/>
          <a:stretch/>
        </p:blipFill>
        <p:spPr>
          <a:xfrm>
            <a:off x="762001" y="2761200"/>
            <a:ext cx="3699407" cy="1590147"/>
          </a:xfrm>
          <a:prstGeom prst="roundRect">
            <a:avLst>
              <a:gd name="adj" fmla="val 6551"/>
            </a:avLst>
          </a:prstGeom>
        </p:spPr>
      </p:pic>
      <p:sp>
        <p:nvSpPr>
          <p:cNvPr id="8" name="Rounded Rectangle 7"/>
          <p:cNvSpPr/>
          <p:nvPr/>
        </p:nvSpPr>
        <p:spPr>
          <a:xfrm>
            <a:off x="755650" y="1601788"/>
            <a:ext cx="7626350" cy="1022350"/>
          </a:xfrm>
          <a:prstGeom prst="roundRect">
            <a:avLst>
              <a:gd name="adj" fmla="val 4938"/>
            </a:avLst>
          </a:prstGeom>
          <a:solidFill>
            <a:srgbClr val="C2EC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316" name="Title 5"/>
          <p:cNvSpPr>
            <a:spLocks noGrp="1"/>
          </p:cNvSpPr>
          <p:nvPr>
            <p:ph type="title"/>
          </p:nvPr>
        </p:nvSpPr>
        <p:spPr>
          <a:xfrm>
            <a:off x="457200" y="485775"/>
            <a:ext cx="8220075" cy="1595438"/>
          </a:xfrm>
        </p:spPr>
        <p:txBody>
          <a:bodyPr/>
          <a:lstStyle/>
          <a:p>
            <a:pPr eaLnBrk="1" hangingPunct="1"/>
            <a:r>
              <a:rPr lang="en-GB" altLang="en-US" smtClean="0"/>
              <a:t>Our Habitat</a:t>
            </a:r>
          </a:p>
        </p:txBody>
      </p:sp>
      <p:pic>
        <p:nvPicPr>
          <p:cNvPr id="13317" name="Whole Clas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Rectangle 2"/>
          <p:cNvSpPr>
            <a:spLocks noChangeArrowheads="1"/>
          </p:cNvSpPr>
          <p:nvPr/>
        </p:nvSpPr>
        <p:spPr bwMode="auto">
          <a:xfrm>
            <a:off x="755650" y="1790700"/>
            <a:ext cx="7626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a:solidFill>
                  <a:schemeClr val="tx1"/>
                </a:solidFill>
              </a:rPr>
              <a:t>A habitat is a place where animals and plants live, where they can find everything they need to stay alive.</a:t>
            </a:r>
          </a:p>
        </p:txBody>
      </p:sp>
      <p:sp>
        <p:nvSpPr>
          <p:cNvPr id="24" name="Rounded Rectangle 23"/>
          <p:cNvSpPr/>
          <p:nvPr/>
        </p:nvSpPr>
        <p:spPr>
          <a:xfrm>
            <a:off x="755650" y="4495800"/>
            <a:ext cx="3698875" cy="1597025"/>
          </a:xfrm>
          <a:prstGeom prst="roundRect">
            <a:avLst>
              <a:gd name="adj" fmla="val 4938"/>
            </a:avLst>
          </a:prstGeom>
          <a:solidFill>
            <a:srgbClr val="B7E1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7" name="Rounded Rectangle 26"/>
          <p:cNvSpPr/>
          <p:nvPr/>
        </p:nvSpPr>
        <p:spPr>
          <a:xfrm>
            <a:off x="4686300" y="2760663"/>
            <a:ext cx="3698875" cy="3332162"/>
          </a:xfrm>
          <a:prstGeom prst="roundRect">
            <a:avLst>
              <a:gd name="adj" fmla="val 4938"/>
            </a:avLst>
          </a:prstGeom>
          <a:solidFill>
            <a:srgbClr val="B7E1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321" name="TextBox 4"/>
          <p:cNvSpPr txBox="1">
            <a:spLocks noChangeArrowheads="1"/>
          </p:cNvSpPr>
          <p:nvPr/>
        </p:nvSpPr>
        <p:spPr bwMode="auto">
          <a:xfrm>
            <a:off x="755650" y="2760663"/>
            <a:ext cx="4002088"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sz="1700">
                <a:solidFill>
                  <a:schemeClr val="tx1"/>
                </a:solidFill>
              </a:rPr>
              <a:t>A habitat can be as big as an ocean. . .</a:t>
            </a:r>
          </a:p>
        </p:txBody>
      </p:sp>
      <p:sp>
        <p:nvSpPr>
          <p:cNvPr id="13322" name="TextBox 29"/>
          <p:cNvSpPr txBox="1">
            <a:spLocks noChangeArrowheads="1"/>
          </p:cNvSpPr>
          <p:nvPr/>
        </p:nvSpPr>
        <p:spPr bwMode="auto">
          <a:xfrm>
            <a:off x="762000" y="4519613"/>
            <a:ext cx="369887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sz="1700">
                <a:solidFill>
                  <a:schemeClr val="tx1"/>
                </a:solidFill>
              </a:rPr>
              <a:t>. . . or as small as a rock. </a:t>
            </a:r>
          </a:p>
        </p:txBody>
      </p:sp>
      <p:pic>
        <p:nvPicPr>
          <p:cNvPr id="13323"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20900" y="5256213"/>
            <a:ext cx="968375"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24" name="Group 20"/>
          <p:cNvGrpSpPr>
            <a:grpSpLocks/>
          </p:cNvGrpSpPr>
          <p:nvPr/>
        </p:nvGrpSpPr>
        <p:grpSpPr bwMode="auto">
          <a:xfrm>
            <a:off x="5438775" y="2938463"/>
            <a:ext cx="2192338" cy="1336675"/>
            <a:chOff x="4893733" y="2937933"/>
            <a:chExt cx="2192867" cy="1337734"/>
          </a:xfrm>
        </p:grpSpPr>
        <p:sp>
          <p:nvSpPr>
            <p:cNvPr id="20" name="Cloud 19"/>
            <p:cNvSpPr/>
            <p:nvPr/>
          </p:nvSpPr>
          <p:spPr>
            <a:xfrm>
              <a:off x="4893733" y="2937933"/>
              <a:ext cx="2192867" cy="1337734"/>
            </a:xfrm>
            <a:prstGeom prst="cloud">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3327" name="Rectangle 14"/>
            <p:cNvSpPr>
              <a:spLocks noChangeArrowheads="1"/>
            </p:cNvSpPr>
            <p:nvPr/>
          </p:nvSpPr>
          <p:spPr bwMode="auto">
            <a:xfrm>
              <a:off x="5216259" y="3283635"/>
              <a:ext cx="15478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a:solidFill>
                    <a:schemeClr val="tx1"/>
                  </a:solidFill>
                </a:rPr>
                <a:t>What is your habitat? </a:t>
              </a:r>
            </a:p>
          </p:txBody>
        </p:sp>
      </p:grpSp>
      <p:pic>
        <p:nvPicPr>
          <p:cNvPr id="13325" name="Picture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87950" y="4411663"/>
            <a:ext cx="2695575"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755650" y="1601788"/>
            <a:ext cx="7632700" cy="4491037"/>
          </a:xfrm>
          <a:prstGeom prst="roundRect">
            <a:avLst>
              <a:gd name="adj" fmla="val 4938"/>
            </a:avLst>
          </a:prstGeom>
          <a:solidFill>
            <a:srgbClr val="B7E1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4339" name="Title 5"/>
          <p:cNvSpPr>
            <a:spLocks noGrp="1"/>
          </p:cNvSpPr>
          <p:nvPr>
            <p:ph type="title"/>
          </p:nvPr>
        </p:nvSpPr>
        <p:spPr>
          <a:xfrm>
            <a:off x="457200" y="485775"/>
            <a:ext cx="8220075" cy="1595438"/>
          </a:xfrm>
        </p:spPr>
        <p:txBody>
          <a:bodyPr/>
          <a:lstStyle/>
          <a:p>
            <a:pPr eaLnBrk="1" hangingPunct="1"/>
            <a:r>
              <a:rPr lang="en-GB" altLang="en-US" smtClean="0"/>
              <a:t>Our Habitat</a:t>
            </a:r>
          </a:p>
        </p:txBody>
      </p:sp>
      <p:pic>
        <p:nvPicPr>
          <p:cNvPr id="14340" name="Whole Clas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p:cNvGrpSpPr>
            <a:grpSpLocks/>
          </p:cNvGrpSpPr>
          <p:nvPr/>
        </p:nvGrpSpPr>
        <p:grpSpPr bwMode="auto">
          <a:xfrm>
            <a:off x="917575" y="1744663"/>
            <a:ext cx="2328863" cy="1960562"/>
            <a:chOff x="917576" y="1744133"/>
            <a:chExt cx="2328333" cy="1960485"/>
          </a:xfrm>
        </p:grpSpPr>
        <p:sp>
          <p:nvSpPr>
            <p:cNvPr id="7" name="Rounded Rectangle 6"/>
            <p:cNvSpPr/>
            <p:nvPr/>
          </p:nvSpPr>
          <p:spPr>
            <a:xfrm>
              <a:off x="917576" y="1744133"/>
              <a:ext cx="2328333" cy="1960485"/>
            </a:xfrm>
            <a:prstGeom prst="roundRect">
              <a:avLst/>
            </a:prstGeom>
            <a:solidFill>
              <a:srgbClr val="E6E8E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4359" name="Rectangle 10"/>
            <p:cNvSpPr>
              <a:spLocks noChangeArrowheads="1"/>
            </p:cNvSpPr>
            <p:nvPr/>
          </p:nvSpPr>
          <p:spPr bwMode="auto">
            <a:xfrm>
              <a:off x="924839" y="1752753"/>
              <a:ext cx="22968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algn="ctr" eaLnBrk="1" hangingPunct="1">
                <a:lnSpc>
                  <a:spcPct val="100000"/>
                </a:lnSpc>
                <a:spcBef>
                  <a:spcPct val="0"/>
                </a:spcBef>
                <a:buFontTx/>
                <a:buNone/>
              </a:pPr>
              <a:r>
                <a:rPr lang="en-GB" altLang="en-US">
                  <a:solidFill>
                    <a:schemeClr val="tx1"/>
                  </a:solidFill>
                </a:rPr>
                <a:t>Where do you live?</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7850" r="8727" b="9164"/>
            <a:stretch/>
          </p:blipFill>
          <p:spPr>
            <a:xfrm>
              <a:off x="976842" y="2510403"/>
              <a:ext cx="2209800" cy="1121797"/>
            </a:xfrm>
            <a:prstGeom prst="roundRect">
              <a:avLst>
                <a:gd name="adj" fmla="val 29498"/>
              </a:avLst>
            </a:prstGeom>
          </p:spPr>
        </p:pic>
      </p:grpSp>
      <p:grpSp>
        <p:nvGrpSpPr>
          <p:cNvPr id="34" name="Group 33"/>
          <p:cNvGrpSpPr>
            <a:grpSpLocks/>
          </p:cNvGrpSpPr>
          <p:nvPr/>
        </p:nvGrpSpPr>
        <p:grpSpPr bwMode="auto">
          <a:xfrm>
            <a:off x="3408363" y="1744663"/>
            <a:ext cx="2327275" cy="1960562"/>
            <a:chOff x="3407834" y="1744132"/>
            <a:chExt cx="2328333" cy="1960486"/>
          </a:xfrm>
        </p:grpSpPr>
        <p:sp>
          <p:nvSpPr>
            <p:cNvPr id="17" name="Rounded Rectangle 16"/>
            <p:cNvSpPr/>
            <p:nvPr/>
          </p:nvSpPr>
          <p:spPr>
            <a:xfrm>
              <a:off x="3407834" y="1744132"/>
              <a:ext cx="2328333" cy="1960486"/>
            </a:xfrm>
            <a:prstGeom prst="roundRect">
              <a:avLst/>
            </a:prstGeom>
            <a:solidFill>
              <a:srgbClr val="E6E8E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4356" name="Rectangle 25"/>
            <p:cNvSpPr>
              <a:spLocks noChangeArrowheads="1"/>
            </p:cNvSpPr>
            <p:nvPr/>
          </p:nvSpPr>
          <p:spPr bwMode="auto">
            <a:xfrm>
              <a:off x="3422362" y="1752752"/>
              <a:ext cx="229687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algn="ctr" eaLnBrk="1" hangingPunct="1">
                <a:lnSpc>
                  <a:spcPct val="100000"/>
                </a:lnSpc>
                <a:spcBef>
                  <a:spcPct val="0"/>
                </a:spcBef>
                <a:buFontTx/>
                <a:buNone/>
              </a:pPr>
              <a:r>
                <a:rPr lang="en-GB" altLang="en-US">
                  <a:solidFill>
                    <a:schemeClr val="tx1"/>
                  </a:solidFill>
                </a:rPr>
                <a:t>What living things live and grow there?</a:t>
              </a:r>
            </a:p>
          </p:txBody>
        </p:sp>
        <p:pic>
          <p:nvPicPr>
            <p:cNvPr id="14357"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36985" y="2472121"/>
              <a:ext cx="1270030" cy="1136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5" name="Group 34"/>
          <p:cNvGrpSpPr>
            <a:grpSpLocks/>
          </p:cNvGrpSpPr>
          <p:nvPr/>
        </p:nvGrpSpPr>
        <p:grpSpPr bwMode="auto">
          <a:xfrm>
            <a:off x="5897563" y="1744663"/>
            <a:ext cx="2328862" cy="1960562"/>
            <a:chOff x="5898092" y="1744131"/>
            <a:chExt cx="2328333" cy="1960487"/>
          </a:xfrm>
        </p:grpSpPr>
        <p:sp>
          <p:nvSpPr>
            <p:cNvPr id="18" name="Rounded Rectangle 17"/>
            <p:cNvSpPr/>
            <p:nvPr/>
          </p:nvSpPr>
          <p:spPr>
            <a:xfrm>
              <a:off x="5898092" y="1744131"/>
              <a:ext cx="2328333" cy="1960487"/>
            </a:xfrm>
            <a:prstGeom prst="roundRect">
              <a:avLst/>
            </a:prstGeom>
            <a:solidFill>
              <a:srgbClr val="E6E8E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4353" name="Rectangle 27"/>
            <p:cNvSpPr>
              <a:spLocks noChangeArrowheads="1"/>
            </p:cNvSpPr>
            <p:nvPr/>
          </p:nvSpPr>
          <p:spPr bwMode="auto">
            <a:xfrm>
              <a:off x="5898092" y="1752754"/>
              <a:ext cx="229687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algn="ctr" eaLnBrk="1" hangingPunct="1">
                <a:lnSpc>
                  <a:spcPct val="100000"/>
                </a:lnSpc>
                <a:spcBef>
                  <a:spcPct val="0"/>
                </a:spcBef>
                <a:buFontTx/>
                <a:buNone/>
              </a:pPr>
              <a:r>
                <a:rPr lang="en-GB" altLang="en-US">
                  <a:solidFill>
                    <a:schemeClr val="tx1"/>
                  </a:solidFill>
                </a:rPr>
                <a:t>How does your habitat keep you safe and sheltered?</a:t>
              </a:r>
            </a:p>
          </p:txBody>
        </p:sp>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388" t="30736" r="388" b="9620"/>
            <a:stretch/>
          </p:blipFill>
          <p:spPr>
            <a:xfrm>
              <a:off x="5971505" y="2703682"/>
              <a:ext cx="2181507" cy="920052"/>
            </a:xfrm>
            <a:prstGeom prst="roundRect">
              <a:avLst>
                <a:gd name="adj" fmla="val 29550"/>
              </a:avLst>
            </a:prstGeom>
          </p:spPr>
        </p:pic>
      </p:grpSp>
      <p:grpSp>
        <p:nvGrpSpPr>
          <p:cNvPr id="36" name="Group 35"/>
          <p:cNvGrpSpPr>
            <a:grpSpLocks/>
          </p:cNvGrpSpPr>
          <p:nvPr/>
        </p:nvGrpSpPr>
        <p:grpSpPr bwMode="auto">
          <a:xfrm>
            <a:off x="1425575" y="3887788"/>
            <a:ext cx="3021013" cy="2124075"/>
            <a:chOff x="1425577" y="3887683"/>
            <a:chExt cx="3020486" cy="2123650"/>
          </a:xfrm>
        </p:grpSpPr>
        <p:sp>
          <p:nvSpPr>
            <p:cNvPr id="23" name="Rounded Rectangle 22"/>
            <p:cNvSpPr/>
            <p:nvPr/>
          </p:nvSpPr>
          <p:spPr>
            <a:xfrm>
              <a:off x="1425577" y="3889270"/>
              <a:ext cx="3010963" cy="2122063"/>
            </a:xfrm>
            <a:prstGeom prst="roundRect">
              <a:avLst/>
            </a:prstGeom>
            <a:solidFill>
              <a:srgbClr val="E6E8E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4350" name="Rectangle 28"/>
            <p:cNvSpPr>
              <a:spLocks noChangeArrowheads="1"/>
            </p:cNvSpPr>
            <p:nvPr/>
          </p:nvSpPr>
          <p:spPr bwMode="auto">
            <a:xfrm>
              <a:off x="1425577" y="3887683"/>
              <a:ext cx="302048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algn="ctr" eaLnBrk="1" hangingPunct="1">
                <a:lnSpc>
                  <a:spcPct val="100000"/>
                </a:lnSpc>
                <a:spcBef>
                  <a:spcPct val="0"/>
                </a:spcBef>
                <a:buFontTx/>
                <a:buNone/>
              </a:pPr>
              <a:r>
                <a:rPr lang="en-GB" altLang="en-US">
                  <a:solidFill>
                    <a:schemeClr val="tx1"/>
                  </a:solidFill>
                </a:rPr>
                <a:t>How does your habitat provide food and water? </a:t>
              </a:r>
            </a:p>
          </p:txBody>
        </p:sp>
        <p:pic>
          <p:nvPicPr>
            <p:cNvPr id="14351" name="Picture 1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94960" y="4600417"/>
              <a:ext cx="1872190" cy="13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 name="Group 36"/>
          <p:cNvGrpSpPr>
            <a:grpSpLocks/>
          </p:cNvGrpSpPr>
          <p:nvPr/>
        </p:nvGrpSpPr>
        <p:grpSpPr bwMode="auto">
          <a:xfrm>
            <a:off x="4735513" y="3889375"/>
            <a:ext cx="3009900" cy="2122488"/>
            <a:chOff x="4734986" y="3889284"/>
            <a:chExt cx="3010957" cy="2122049"/>
          </a:xfrm>
        </p:grpSpPr>
        <p:sp>
          <p:nvSpPr>
            <p:cNvPr id="25" name="Rounded Rectangle 24"/>
            <p:cNvSpPr/>
            <p:nvPr/>
          </p:nvSpPr>
          <p:spPr>
            <a:xfrm>
              <a:off x="4734986" y="3889284"/>
              <a:ext cx="3010957" cy="2122049"/>
            </a:xfrm>
            <a:prstGeom prst="roundRect">
              <a:avLst/>
            </a:prstGeom>
            <a:solidFill>
              <a:srgbClr val="E6E8E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4347" name="Rectangle 30"/>
            <p:cNvSpPr>
              <a:spLocks noChangeArrowheads="1"/>
            </p:cNvSpPr>
            <p:nvPr/>
          </p:nvSpPr>
          <p:spPr bwMode="auto">
            <a:xfrm>
              <a:off x="4734986" y="3892177"/>
              <a:ext cx="301095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algn="ctr" eaLnBrk="1" hangingPunct="1">
                <a:lnSpc>
                  <a:spcPct val="100000"/>
                </a:lnSpc>
                <a:spcBef>
                  <a:spcPct val="0"/>
                </a:spcBef>
                <a:buFontTx/>
                <a:buNone/>
              </a:pPr>
              <a:r>
                <a:rPr lang="en-GB" altLang="en-US">
                  <a:solidFill>
                    <a:schemeClr val="tx1"/>
                  </a:solidFill>
                </a:rPr>
                <a:t>How does your habitat provide space for you to move and grow? </a:t>
              </a:r>
            </a:p>
          </p:txBody>
        </p:sp>
        <p:pic>
          <p:nvPicPr>
            <p:cNvPr id="14348" name="Picture 3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81055" y="4917818"/>
              <a:ext cx="1518818"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755650" y="1601788"/>
            <a:ext cx="7626350" cy="1022350"/>
          </a:xfrm>
          <a:prstGeom prst="roundRect">
            <a:avLst>
              <a:gd name="adj" fmla="val 4938"/>
            </a:avLst>
          </a:prstGeom>
          <a:solidFill>
            <a:srgbClr val="C2EC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363" name="Title 5"/>
          <p:cNvSpPr>
            <a:spLocks noGrp="1"/>
          </p:cNvSpPr>
          <p:nvPr>
            <p:ph type="title"/>
          </p:nvPr>
        </p:nvSpPr>
        <p:spPr>
          <a:xfrm>
            <a:off x="457200" y="485775"/>
            <a:ext cx="8220075" cy="1595438"/>
          </a:xfrm>
        </p:spPr>
        <p:txBody>
          <a:bodyPr/>
          <a:lstStyle/>
          <a:p>
            <a:pPr eaLnBrk="1" hangingPunct="1"/>
            <a:r>
              <a:rPr lang="en-GB" altLang="en-US" smtClean="0"/>
              <a:t>Our Habitat</a:t>
            </a:r>
          </a:p>
        </p:txBody>
      </p:sp>
      <p:pic>
        <p:nvPicPr>
          <p:cNvPr id="15364" name="Whole Clas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2"/>
          <p:cNvSpPr>
            <a:spLocks noChangeArrowheads="1"/>
          </p:cNvSpPr>
          <p:nvPr/>
        </p:nvSpPr>
        <p:spPr bwMode="auto">
          <a:xfrm>
            <a:off x="755650" y="1790700"/>
            <a:ext cx="7626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a:solidFill>
                  <a:schemeClr val="tx1"/>
                </a:solidFill>
              </a:rPr>
              <a:t>Humans are unique because we can make big changes to our habitats to make sure we have everything we need.  How do humans change their habitats? </a:t>
            </a:r>
          </a:p>
        </p:txBody>
      </p:sp>
      <p:grpSp>
        <p:nvGrpSpPr>
          <p:cNvPr id="26" name="Group 25"/>
          <p:cNvGrpSpPr>
            <a:grpSpLocks/>
          </p:cNvGrpSpPr>
          <p:nvPr/>
        </p:nvGrpSpPr>
        <p:grpSpPr bwMode="auto">
          <a:xfrm>
            <a:off x="755650" y="2760663"/>
            <a:ext cx="3698875" cy="1598612"/>
            <a:chOff x="755649" y="2761199"/>
            <a:chExt cx="3699408" cy="1597547"/>
          </a:xfrm>
        </p:grpSpPr>
        <p:sp>
          <p:nvSpPr>
            <p:cNvPr id="17" name="Rounded Rectangle 16"/>
            <p:cNvSpPr/>
            <p:nvPr/>
          </p:nvSpPr>
          <p:spPr>
            <a:xfrm>
              <a:off x="755649" y="2761199"/>
              <a:ext cx="3699408" cy="1597547"/>
            </a:xfrm>
            <a:prstGeom prst="roundRect">
              <a:avLst>
                <a:gd name="adj" fmla="val 4938"/>
              </a:avLst>
            </a:prstGeom>
            <a:solidFill>
              <a:srgbClr val="B7E1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380" name="TextBox 4"/>
            <p:cNvSpPr txBox="1">
              <a:spLocks noChangeArrowheads="1"/>
            </p:cNvSpPr>
            <p:nvPr/>
          </p:nvSpPr>
          <p:spPr bwMode="auto">
            <a:xfrm>
              <a:off x="755650" y="2761199"/>
              <a:ext cx="369940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sz="1600">
                  <a:solidFill>
                    <a:schemeClr val="tx1"/>
                  </a:solidFill>
                </a:rPr>
                <a:t>We build roads and vehicles so we can travel everywhere we need safely and quickly. </a:t>
              </a:r>
            </a:p>
          </p:txBody>
        </p:sp>
        <p:grpSp>
          <p:nvGrpSpPr>
            <p:cNvPr id="15381" name="Group 15"/>
            <p:cNvGrpSpPr>
              <a:grpSpLocks/>
            </p:cNvGrpSpPr>
            <p:nvPr/>
          </p:nvGrpSpPr>
          <p:grpSpPr bwMode="auto">
            <a:xfrm>
              <a:off x="924719" y="3543659"/>
              <a:ext cx="3361268" cy="724231"/>
              <a:chOff x="956733" y="3543659"/>
              <a:chExt cx="3361268" cy="724231"/>
            </a:xfrm>
          </p:grpSpPr>
          <p:pic>
            <p:nvPicPr>
              <p:cNvPr id="15382" name="Picture 13"/>
              <p:cNvPicPr>
                <a:picLocks noChangeAspect="1"/>
              </p:cNvPicPr>
              <p:nvPr/>
            </p:nvPicPr>
            <p:blipFill>
              <a:blip r:embed="rId3">
                <a:extLst>
                  <a:ext uri="{28A0092B-C50C-407E-A947-70E740481C1C}">
                    <a14:useLocalDpi xmlns:a14="http://schemas.microsoft.com/office/drawing/2010/main" val="0"/>
                  </a:ext>
                </a:extLst>
              </a:blip>
              <a:srcRect l="8221"/>
              <a:stretch>
                <a:fillRect/>
              </a:stretch>
            </p:blipFill>
            <p:spPr bwMode="auto">
              <a:xfrm>
                <a:off x="956733" y="3828587"/>
                <a:ext cx="1397000" cy="439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3" name="Picture 4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4026" y="3828587"/>
                <a:ext cx="1522147" cy="439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4" name="Picture 42"/>
              <p:cNvPicPr>
                <a:picLocks noChangeAspect="1"/>
              </p:cNvPicPr>
              <p:nvPr/>
            </p:nvPicPr>
            <p:blipFill>
              <a:blip r:embed="rId3">
                <a:extLst>
                  <a:ext uri="{28A0092B-C50C-407E-A947-70E740481C1C}">
                    <a14:useLocalDpi xmlns:a14="http://schemas.microsoft.com/office/drawing/2010/main" val="0"/>
                  </a:ext>
                </a:extLst>
              </a:blip>
              <a:srcRect r="15706"/>
              <a:stretch>
                <a:fillRect/>
              </a:stretch>
            </p:blipFill>
            <p:spPr bwMode="auto">
              <a:xfrm>
                <a:off x="3034931" y="3828587"/>
                <a:ext cx="1283070" cy="439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5"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28049" y="3543659"/>
                <a:ext cx="1532566" cy="663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44" name="Group 43"/>
          <p:cNvGrpSpPr>
            <a:grpSpLocks/>
          </p:cNvGrpSpPr>
          <p:nvPr/>
        </p:nvGrpSpPr>
        <p:grpSpPr bwMode="auto">
          <a:xfrm>
            <a:off x="4689475" y="2760663"/>
            <a:ext cx="3698875" cy="1598612"/>
            <a:chOff x="4688943" y="2761198"/>
            <a:chExt cx="3699407" cy="1597547"/>
          </a:xfrm>
        </p:grpSpPr>
        <p:sp>
          <p:nvSpPr>
            <p:cNvPr id="41" name="Rounded Rectangle 40"/>
            <p:cNvSpPr/>
            <p:nvPr/>
          </p:nvSpPr>
          <p:spPr>
            <a:xfrm>
              <a:off x="4688943" y="2761198"/>
              <a:ext cx="3699407" cy="1597547"/>
            </a:xfrm>
            <a:prstGeom prst="roundRect">
              <a:avLst>
                <a:gd name="adj" fmla="val 4938"/>
              </a:avLst>
            </a:prstGeom>
            <a:solidFill>
              <a:srgbClr val="B7E1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377" name="TextBox 27"/>
            <p:cNvSpPr txBox="1">
              <a:spLocks noChangeArrowheads="1"/>
            </p:cNvSpPr>
            <p:nvPr/>
          </p:nvSpPr>
          <p:spPr bwMode="auto">
            <a:xfrm>
              <a:off x="5994400" y="3021362"/>
              <a:ext cx="238759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sz="1600">
                  <a:solidFill>
                    <a:schemeClr val="tx1"/>
                  </a:solidFill>
                </a:rPr>
                <a:t>We pipe fresh, clean water into our homes to use for drinking, cooking and washing. </a:t>
              </a:r>
            </a:p>
          </p:txBody>
        </p:sp>
        <p:pic>
          <p:nvPicPr>
            <p:cNvPr id="15378" name="Picture 1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37586" y="2906035"/>
              <a:ext cx="977573" cy="140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 name="Group 44"/>
          <p:cNvGrpSpPr>
            <a:grpSpLocks/>
          </p:cNvGrpSpPr>
          <p:nvPr/>
        </p:nvGrpSpPr>
        <p:grpSpPr bwMode="auto">
          <a:xfrm>
            <a:off x="755650" y="4513263"/>
            <a:ext cx="3698875" cy="1597025"/>
            <a:chOff x="755650" y="4512914"/>
            <a:chExt cx="3699407" cy="1597547"/>
          </a:xfrm>
        </p:grpSpPr>
        <p:sp>
          <p:nvSpPr>
            <p:cNvPr id="24" name="Rounded Rectangle 23"/>
            <p:cNvSpPr/>
            <p:nvPr/>
          </p:nvSpPr>
          <p:spPr>
            <a:xfrm>
              <a:off x="755650" y="4512914"/>
              <a:ext cx="3699407" cy="1597547"/>
            </a:xfrm>
            <a:prstGeom prst="roundRect">
              <a:avLst>
                <a:gd name="adj" fmla="val 4938"/>
              </a:avLst>
            </a:prstGeom>
            <a:solidFill>
              <a:srgbClr val="B7E1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374" name="TextBox 29"/>
            <p:cNvSpPr txBox="1">
              <a:spLocks noChangeArrowheads="1"/>
            </p:cNvSpPr>
            <p:nvPr/>
          </p:nvSpPr>
          <p:spPr bwMode="auto">
            <a:xfrm>
              <a:off x="766337" y="4649968"/>
              <a:ext cx="238523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sz="1600">
                  <a:solidFill>
                    <a:schemeClr val="tx1"/>
                  </a:solidFill>
                </a:rPr>
                <a:t>We grow plants for food, and farm animals for meat and dairy products. We even have pets to keep us company! </a:t>
              </a:r>
            </a:p>
          </p:txBody>
        </p:sp>
        <p:pic>
          <p:nvPicPr>
            <p:cNvPr id="15375" name="Picture 2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63085" y="4834700"/>
              <a:ext cx="1377777" cy="989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6" name="Group 45"/>
          <p:cNvGrpSpPr>
            <a:grpSpLocks/>
          </p:cNvGrpSpPr>
          <p:nvPr/>
        </p:nvGrpSpPr>
        <p:grpSpPr bwMode="auto">
          <a:xfrm>
            <a:off x="4683125" y="4495800"/>
            <a:ext cx="3702050" cy="1597025"/>
            <a:chOff x="4682592" y="4495278"/>
            <a:chExt cx="3702583" cy="1597547"/>
          </a:xfrm>
        </p:grpSpPr>
        <p:sp>
          <p:nvSpPr>
            <p:cNvPr id="27" name="Rounded Rectangle 26"/>
            <p:cNvSpPr/>
            <p:nvPr/>
          </p:nvSpPr>
          <p:spPr>
            <a:xfrm>
              <a:off x="4685767" y="4495278"/>
              <a:ext cx="3699408" cy="1597547"/>
            </a:xfrm>
            <a:prstGeom prst="roundRect">
              <a:avLst>
                <a:gd name="adj" fmla="val 4938"/>
              </a:avLst>
            </a:prstGeom>
            <a:solidFill>
              <a:srgbClr val="B7E1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5371" name="TextBox 28"/>
            <p:cNvSpPr txBox="1">
              <a:spLocks noChangeArrowheads="1"/>
            </p:cNvSpPr>
            <p:nvPr/>
          </p:nvSpPr>
          <p:spPr bwMode="auto">
            <a:xfrm>
              <a:off x="4682592" y="4632332"/>
              <a:ext cx="23870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sz="1600">
                  <a:solidFill>
                    <a:schemeClr val="tx1"/>
                  </a:solidFill>
                </a:rPr>
                <a:t>We build houses with heating to protect us from cold weather, or with air conditioning to protect us from the heat.</a:t>
              </a:r>
            </a:p>
          </p:txBody>
        </p:sp>
        <p:pic>
          <p:nvPicPr>
            <p:cNvPr id="15372" name="Picture 2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49000" y="4877146"/>
              <a:ext cx="1277543" cy="83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4659313" y="3513138"/>
            <a:ext cx="3722687" cy="2582862"/>
          </a:xfrm>
          <a:prstGeom prst="roundRect">
            <a:avLst>
              <a:gd name="adj" fmla="val 4938"/>
            </a:avLst>
          </a:prstGeom>
          <a:solidFill>
            <a:srgbClr val="B7E1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4" name="Rounded Rectangle 13"/>
          <p:cNvSpPr/>
          <p:nvPr/>
        </p:nvSpPr>
        <p:spPr>
          <a:xfrm>
            <a:off x="755650" y="3513138"/>
            <a:ext cx="3722688" cy="2582862"/>
          </a:xfrm>
          <a:prstGeom prst="roundRect">
            <a:avLst>
              <a:gd name="adj" fmla="val 4938"/>
            </a:avLst>
          </a:prstGeom>
          <a:solidFill>
            <a:srgbClr val="FDF7B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388" name="Title 5"/>
          <p:cNvSpPr>
            <a:spLocks noGrp="1"/>
          </p:cNvSpPr>
          <p:nvPr>
            <p:ph type="title"/>
          </p:nvPr>
        </p:nvSpPr>
        <p:spPr>
          <a:xfrm>
            <a:off x="457200" y="485775"/>
            <a:ext cx="8220075" cy="1595438"/>
          </a:xfrm>
        </p:spPr>
        <p:txBody>
          <a:bodyPr/>
          <a:lstStyle/>
          <a:p>
            <a:pPr eaLnBrk="1" hangingPunct="1"/>
            <a:r>
              <a:rPr lang="en-GB" altLang="en-US" smtClean="0"/>
              <a:t>British Habitats</a:t>
            </a:r>
          </a:p>
        </p:txBody>
      </p:sp>
      <p:sp>
        <p:nvSpPr>
          <p:cNvPr id="13" name="Rounded Rectangle 12"/>
          <p:cNvSpPr/>
          <p:nvPr/>
        </p:nvSpPr>
        <p:spPr>
          <a:xfrm>
            <a:off x="754063" y="5519738"/>
            <a:ext cx="7627937" cy="576262"/>
          </a:xfrm>
          <a:prstGeom prst="roundRect">
            <a:avLst>
              <a:gd name="adj" fmla="val 7353"/>
            </a:avLst>
          </a:prstGeom>
          <a:solidFill>
            <a:srgbClr val="CCC7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 name="Rounded Rectangle 15"/>
          <p:cNvSpPr/>
          <p:nvPr/>
        </p:nvSpPr>
        <p:spPr>
          <a:xfrm>
            <a:off x="755650" y="1701800"/>
            <a:ext cx="3724275" cy="1658938"/>
          </a:xfrm>
          <a:prstGeom prst="roundRect">
            <a:avLst>
              <a:gd name="adj" fmla="val 4938"/>
            </a:avLst>
          </a:prstGeom>
          <a:solidFill>
            <a:srgbClr val="C2EC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7" name="Rounded Rectangle 16"/>
          <p:cNvSpPr/>
          <p:nvPr/>
        </p:nvSpPr>
        <p:spPr>
          <a:xfrm>
            <a:off x="4659313" y="1701800"/>
            <a:ext cx="3722687" cy="1658938"/>
          </a:xfrm>
          <a:prstGeom prst="roundRect">
            <a:avLst>
              <a:gd name="adj" fmla="val 4938"/>
            </a:avLst>
          </a:prstGeom>
          <a:solidFill>
            <a:srgbClr val="F8C0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392" name="Rectangle 17"/>
          <p:cNvSpPr>
            <a:spLocks noChangeArrowheads="1"/>
          </p:cNvSpPr>
          <p:nvPr/>
        </p:nvSpPr>
        <p:spPr bwMode="auto">
          <a:xfrm>
            <a:off x="754063" y="1792288"/>
            <a:ext cx="372427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a:solidFill>
                  <a:schemeClr val="tx1"/>
                </a:solidFill>
              </a:rPr>
              <a:t>Plants and animals can’t make big changes to their habitats like humans can. They rely on the environment around them to provide them with everything they need. </a:t>
            </a:r>
          </a:p>
        </p:txBody>
      </p:sp>
      <p:sp>
        <p:nvSpPr>
          <p:cNvPr id="16393" name="Rectangle 18"/>
          <p:cNvSpPr>
            <a:spLocks noChangeArrowheads="1"/>
          </p:cNvSpPr>
          <p:nvPr/>
        </p:nvSpPr>
        <p:spPr bwMode="auto">
          <a:xfrm>
            <a:off x="4662488" y="1792288"/>
            <a:ext cx="37258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a:solidFill>
                  <a:schemeClr val="tx1"/>
                </a:solidFill>
              </a:rPr>
              <a:t>This means they have to live somewhere that has the right conditions to help them stay alive and well. </a:t>
            </a:r>
          </a:p>
        </p:txBody>
      </p:sp>
      <p:sp>
        <p:nvSpPr>
          <p:cNvPr id="16394" name="Rectangle 19"/>
          <p:cNvSpPr>
            <a:spLocks noChangeArrowheads="1"/>
          </p:cNvSpPr>
          <p:nvPr/>
        </p:nvSpPr>
        <p:spPr bwMode="auto">
          <a:xfrm>
            <a:off x="755650" y="3592513"/>
            <a:ext cx="37258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a:solidFill>
                  <a:schemeClr val="tx1"/>
                </a:solidFill>
              </a:rPr>
              <a:t>Because different places have different conditions, the plants and animals that live there are different too. </a:t>
            </a:r>
          </a:p>
        </p:txBody>
      </p:sp>
      <p:sp>
        <p:nvSpPr>
          <p:cNvPr id="16395" name="Rectangle 20"/>
          <p:cNvSpPr>
            <a:spLocks noChangeArrowheads="1"/>
          </p:cNvSpPr>
          <p:nvPr/>
        </p:nvSpPr>
        <p:spPr bwMode="auto">
          <a:xfrm>
            <a:off x="4656138" y="3614738"/>
            <a:ext cx="37258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a:solidFill>
                  <a:schemeClr val="tx1"/>
                </a:solidFill>
              </a:rPr>
              <a:t>We are going to look at some common British habitats. </a:t>
            </a:r>
          </a:p>
        </p:txBody>
      </p:sp>
      <p:pic>
        <p:nvPicPr>
          <p:cNvPr id="1639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3300" y="4984750"/>
            <a:ext cx="623888"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26088" y="4641850"/>
            <a:ext cx="1385887"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8" name="Picture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46363" y="4999038"/>
            <a:ext cx="8890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9" name="Picture 2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11988" y="5202238"/>
            <a:ext cx="112236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0" name="Picture 2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28788" y="4818063"/>
            <a:ext cx="8159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1" name="Picture 2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636963" y="5105400"/>
            <a:ext cx="979487"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2" name="Picture 3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718050" y="4706938"/>
            <a:ext cx="706438"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8239" t="8099" r="8149" b="8752"/>
          <a:stretch/>
        </p:blipFill>
        <p:spPr>
          <a:xfrm>
            <a:off x="753532" y="719667"/>
            <a:ext cx="7645401" cy="5376334"/>
          </a:xfrm>
          <a:prstGeom prst="roundRect">
            <a:avLst>
              <a:gd name="adj" fmla="val 4856"/>
            </a:avLst>
          </a:prstGeom>
        </p:spPr>
      </p:pic>
      <p:grpSp>
        <p:nvGrpSpPr>
          <p:cNvPr id="17411" name="Group 1"/>
          <p:cNvGrpSpPr>
            <a:grpSpLocks/>
          </p:cNvGrpSpPr>
          <p:nvPr/>
        </p:nvGrpSpPr>
        <p:grpSpPr bwMode="auto">
          <a:xfrm>
            <a:off x="846138" y="1808163"/>
            <a:ext cx="7451725" cy="4084637"/>
            <a:chOff x="880533" y="1807400"/>
            <a:chExt cx="7450666" cy="4085400"/>
          </a:xfrm>
        </p:grpSpPr>
        <p:sp>
          <p:nvSpPr>
            <p:cNvPr id="9" name="Rounded Rectangle 8"/>
            <p:cNvSpPr/>
            <p:nvPr/>
          </p:nvSpPr>
          <p:spPr>
            <a:xfrm>
              <a:off x="880533" y="1807400"/>
              <a:ext cx="3692000" cy="4085400"/>
            </a:xfrm>
            <a:prstGeom prst="roundRect">
              <a:avLst>
                <a:gd name="adj" fmla="val 4740"/>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 name="Rounded Rectangle 6"/>
            <p:cNvSpPr/>
            <p:nvPr/>
          </p:nvSpPr>
          <p:spPr>
            <a:xfrm>
              <a:off x="4639199" y="1807400"/>
              <a:ext cx="3692000" cy="4085400"/>
            </a:xfrm>
            <a:prstGeom prst="roundRect">
              <a:avLst>
                <a:gd name="adj" fmla="val 4740"/>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6" name="Title 5"/>
          <p:cNvSpPr>
            <a:spLocks noGrp="1"/>
          </p:cNvSpPr>
          <p:nvPr>
            <p:ph type="title"/>
          </p:nvPr>
        </p:nvSpPr>
        <p:spPr>
          <a:prstGeom prst="roundRect">
            <a:avLst>
              <a:gd name="adj" fmla="val 9641"/>
            </a:avLst>
          </a:prstGeom>
          <a:ln w="25400"/>
          <a:effectLst>
            <a:outerShdw blurRad="50800" dist="38100" dir="2700000" algn="tl" rotWithShape="0">
              <a:prstClr val="black">
                <a:alpha val="40000"/>
              </a:prstClr>
            </a:outerShdw>
          </a:effectLst>
          <a:extLst/>
        </p:spPr>
        <p:txBody>
          <a:bodyPr rtlCol="0"/>
          <a:lstStyle/>
          <a:p>
            <a:pPr eaLnBrk="1" fontAlgn="auto" hangingPunct="1">
              <a:spcAft>
                <a:spcPts val="0"/>
              </a:spcAft>
              <a:defRPr/>
            </a:pPr>
            <a:r>
              <a:rPr lang="en-GB" sz="4500" dirty="0" smtClean="0">
                <a:ln w="12700" cap="rnd">
                  <a:solidFill>
                    <a:srgbClr val="4D5052"/>
                  </a:solidFill>
                </a:ln>
                <a:solidFill>
                  <a:schemeClr val="bg1"/>
                </a:solidFill>
                <a:effectLst>
                  <a:glow rad="177800">
                    <a:schemeClr val="bg1">
                      <a:alpha val="40000"/>
                    </a:schemeClr>
                  </a:glow>
                  <a:outerShdw blurRad="50800" dir="5400000" sx="13000" sy="13000" algn="ctr" rotWithShape="0">
                    <a:srgbClr val="000000">
                      <a:alpha val="43137"/>
                    </a:srgbClr>
                  </a:outerShdw>
                </a:effectLst>
              </a:rPr>
              <a:t>Urban Habitats</a:t>
            </a:r>
            <a:endParaRPr lang="en-GB" sz="4500" dirty="0">
              <a:ln w="12700" cap="rnd">
                <a:solidFill>
                  <a:srgbClr val="4D5052"/>
                </a:solidFill>
              </a:ln>
              <a:solidFill>
                <a:schemeClr val="bg1"/>
              </a:solidFill>
              <a:effectLst>
                <a:glow rad="177800">
                  <a:schemeClr val="bg1">
                    <a:alpha val="40000"/>
                  </a:schemeClr>
                </a:glow>
                <a:outerShdw blurRad="50800" dir="5400000" sx="13000" sy="13000" algn="ctr" rotWithShape="0">
                  <a:srgbClr val="000000">
                    <a:alpha val="43137"/>
                  </a:srgbClr>
                </a:outerShdw>
              </a:effectLst>
            </a:endParaRPr>
          </a:p>
        </p:txBody>
      </p:sp>
      <p:sp>
        <p:nvSpPr>
          <p:cNvPr id="17413" name="Rectangle 4"/>
          <p:cNvSpPr>
            <a:spLocks noChangeArrowheads="1"/>
          </p:cNvSpPr>
          <p:nvPr/>
        </p:nvSpPr>
        <p:spPr bwMode="auto">
          <a:xfrm>
            <a:off x="881063" y="1803400"/>
            <a:ext cx="36909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a:solidFill>
                  <a:schemeClr val="tx1"/>
                </a:solidFill>
              </a:rPr>
              <a:t>Most people in Britain live in an urban habitat. Urban habitats are areas with lots of buildings for people to live and work in. </a:t>
            </a:r>
          </a:p>
        </p:txBody>
      </p:sp>
      <p:sp>
        <p:nvSpPr>
          <p:cNvPr id="17414" name="Rectangle 7"/>
          <p:cNvSpPr>
            <a:spLocks noChangeArrowheads="1"/>
          </p:cNvSpPr>
          <p:nvPr/>
        </p:nvSpPr>
        <p:spPr bwMode="auto">
          <a:xfrm>
            <a:off x="4638675" y="1803400"/>
            <a:ext cx="3690938"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0">
            <a:spAutoFit/>
          </a:bodyPr>
          <a:lstStyle>
            <a:lvl1pPr>
              <a:lnSpc>
                <a:spcPct val="90000"/>
              </a:lnSpc>
              <a:spcBef>
                <a:spcPts val="1000"/>
              </a:spcBef>
              <a:buFont typeface="Arial" panose="020B0604020202020204" pitchFamily="34" charset="0"/>
              <a:buChar char="•"/>
              <a:defRPr>
                <a:solidFill>
                  <a:srgbClr val="1C1C1C"/>
                </a:solidFill>
                <a:latin typeface="Sassoon Infant Rg" panose="02000503030000020003"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charset="0"/>
                <a:ea typeface="Sassoon Infant Rg" panose="02000503030000020003" charset="0"/>
                <a:cs typeface="Sassoon Infant Rg" panose="02000503030000020003" charset="0"/>
              </a:defRPr>
            </a:lvl9pPr>
          </a:lstStyle>
          <a:p>
            <a:pPr eaLnBrk="1" hangingPunct="1">
              <a:lnSpc>
                <a:spcPct val="100000"/>
              </a:lnSpc>
              <a:spcBef>
                <a:spcPct val="0"/>
              </a:spcBef>
              <a:buFontTx/>
              <a:buNone/>
            </a:pPr>
            <a:r>
              <a:rPr lang="en-GB" altLang="en-US">
                <a:solidFill>
                  <a:schemeClr val="tx1"/>
                </a:solidFill>
              </a:rPr>
              <a:t>Some of the living things in urban habitats are here because people have put them there. This includes trees, hedges and plants in parks and gardens, and our pets. There are also many living things that grow wild in urban habitats. These plants and animals have found ways to survive alongside all the people that live nearby. </a:t>
            </a:r>
          </a:p>
        </p:txBody>
      </p:sp>
      <p:pic>
        <p:nvPicPr>
          <p:cNvPr id="17415" name="Picture 2"/>
          <p:cNvPicPr>
            <a:picLocks noChangeAspect="1"/>
          </p:cNvPicPr>
          <p:nvPr/>
        </p:nvPicPr>
        <p:blipFill>
          <a:blip r:embed="rId3" cstate="print">
            <a:extLst>
              <a:ext uri="{28A0092B-C50C-407E-A947-70E740481C1C}">
                <a14:useLocalDpi xmlns:a14="http://schemas.microsoft.com/office/drawing/2010/main" val="0"/>
              </a:ext>
            </a:extLst>
          </a:blip>
          <a:srcRect l="28139" r="1479"/>
          <a:stretch>
            <a:fillRect/>
          </a:stretch>
        </p:blipFill>
        <p:spPr bwMode="auto">
          <a:xfrm>
            <a:off x="1112838" y="3008313"/>
            <a:ext cx="3225800" cy="268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19738" y="4394200"/>
            <a:ext cx="192246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1258</TotalTime>
  <Words>1500</Words>
  <Application>Microsoft Office PowerPoint</Application>
  <PresentationFormat>On-screen Show (4:3)</PresentationFormat>
  <Paragraphs>103</Paragraphs>
  <Slides>28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Calibri</vt:lpstr>
      <vt:lpstr>Sassoon Infant Rg</vt:lpstr>
      <vt:lpstr>Sassoon Infant Md</vt:lpstr>
      <vt:lpstr>BPreplay</vt:lpstr>
      <vt:lpstr>Arial</vt:lpstr>
      <vt:lpstr>Office Theme</vt:lpstr>
      <vt:lpstr>Science</vt:lpstr>
      <vt:lpstr>PowerPoint Presentation</vt:lpstr>
      <vt:lpstr>Our Habitat</vt:lpstr>
      <vt:lpstr>Our Habitat</vt:lpstr>
      <vt:lpstr>Our Habitat</vt:lpstr>
      <vt:lpstr>Our Habitat</vt:lpstr>
      <vt:lpstr>Our Habitat</vt:lpstr>
      <vt:lpstr>British Habitats</vt:lpstr>
      <vt:lpstr>Urban Habitats</vt:lpstr>
      <vt:lpstr>Urban Habitats</vt:lpstr>
      <vt:lpstr>PowerPoint Presentation</vt:lpstr>
      <vt:lpstr>Woodland Habitats</vt:lpstr>
      <vt:lpstr>Woodland Habitats</vt:lpstr>
      <vt:lpstr>PowerPoint Presentation</vt:lpstr>
      <vt:lpstr>Pond Habitats</vt:lpstr>
      <vt:lpstr>Pond Habitats</vt:lpstr>
      <vt:lpstr>PowerPoint Presentation</vt:lpstr>
      <vt:lpstr>Coastal Habitats</vt:lpstr>
      <vt:lpstr>Coastal Habitats</vt:lpstr>
      <vt:lpstr>PowerPoint Presentation</vt:lpstr>
      <vt:lpstr>Living, Dead or Never Alive</vt:lpstr>
      <vt:lpstr>Living, Dead or Never Alive</vt:lpstr>
      <vt:lpstr>Living, Dead or Never Alive</vt:lpstr>
      <vt:lpstr>Our Local Habitat</vt:lpstr>
      <vt:lpstr>Our Local Habitat</vt:lpstr>
      <vt:lpstr>Comparing Maps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Year 2</cp:lastModifiedBy>
  <cp:revision>99</cp:revision>
  <dcterms:created xsi:type="dcterms:W3CDTF">2014-10-01T16:09:27Z</dcterms:created>
  <dcterms:modified xsi:type="dcterms:W3CDTF">2020-06-11T18:14:53Z</dcterms:modified>
</cp:coreProperties>
</file>